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6" r:id="rId1"/>
  </p:sldMasterIdLst>
  <p:notesMasterIdLst>
    <p:notesMasterId r:id="rId13"/>
  </p:notesMasterIdLst>
  <p:handoutMasterIdLst>
    <p:handoutMasterId r:id="rId14"/>
  </p:handoutMasterIdLst>
  <p:sldIdLst>
    <p:sldId id="268" r:id="rId2"/>
    <p:sldId id="269" r:id="rId3"/>
    <p:sldId id="270" r:id="rId4"/>
    <p:sldId id="271" r:id="rId5"/>
    <p:sldId id="272" r:id="rId6"/>
    <p:sldId id="273" r:id="rId7"/>
    <p:sldId id="274" r:id="rId8"/>
    <p:sldId id="275" r:id="rId9"/>
    <p:sldId id="276" r:id="rId10"/>
    <p:sldId id="277" r:id="rId11"/>
    <p:sldId id="278" r:id="rId12"/>
  </p:sldIdLst>
  <p:sldSz cx="12188825"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4">
          <p15:clr>
            <a:srgbClr val="A4A3A4"/>
          </p15:clr>
        </p15:guide>
        <p15:guide id="3" orient="horz" pos="3792">
          <p15:clr>
            <a:srgbClr val="A4A3A4"/>
          </p15:clr>
        </p15:guide>
        <p15:guide id="4" pos="959">
          <p15:clr>
            <a:srgbClr val="A4A3A4"/>
          </p15:clr>
        </p15:guide>
        <p15:guide id="5" pos="6719">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9E5"/>
    <a:srgbClr val="00CC99"/>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105" d="100"/>
          <a:sy n="105" d="100"/>
        </p:scale>
        <p:origin x="834" y="96"/>
      </p:cViewPr>
      <p:guideLst>
        <p:guide orient="horz" pos="2160"/>
        <p:guide orient="horz" pos="384"/>
        <p:guide orient="horz" pos="3792"/>
        <p:guide pos="959"/>
        <p:guide pos="6719"/>
      </p:guideLst>
    </p:cSldViewPr>
  </p:slideViewPr>
  <p:notesTextViewPr>
    <p:cViewPr>
      <p:scale>
        <a:sx n="100" d="100"/>
        <a:sy n="100" d="100"/>
      </p:scale>
      <p:origin x="0" y="0"/>
    </p:cViewPr>
  </p:notesTextViewPr>
  <p:notesViewPr>
    <p:cSldViewPr showGuides="1">
      <p:cViewPr varScale="1">
        <p:scale>
          <a:sx n="89" d="100"/>
          <a:sy n="89" d="100"/>
        </p:scale>
        <p:origin x="3774" y="66"/>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 zaglavlje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pPr rtl="0"/>
            <a:endParaRPr lang="hr-HR">
              <a:latin typeface="Calibri" panose="020F0502020204030204" pitchFamily="34" charset="0"/>
            </a:endParaRPr>
          </a:p>
        </p:txBody>
      </p:sp>
      <p:sp>
        <p:nvSpPr>
          <p:cNvPr id="3" name="Rezervirano mjesto za datum 2"/>
          <p:cNvSpPr>
            <a:spLocks noGrp="1"/>
          </p:cNvSpPr>
          <p:nvPr>
            <p:ph type="dt" sz="quarter" idx="1"/>
          </p:nvPr>
        </p:nvSpPr>
        <p:spPr>
          <a:xfrm>
            <a:off x="4023992" y="0"/>
            <a:ext cx="3078427" cy="511731"/>
          </a:xfrm>
          <a:prstGeom prst="rect">
            <a:avLst/>
          </a:prstGeom>
        </p:spPr>
        <p:txBody>
          <a:bodyPr vert="horz" lIns="99075" tIns="49538" rIns="99075" bIns="49538" rtlCol="0"/>
          <a:lstStyle>
            <a:lvl1pPr algn="r">
              <a:defRPr sz="1300"/>
            </a:lvl1pPr>
          </a:lstStyle>
          <a:p>
            <a:pPr rtl="0"/>
            <a:fld id="{5493E42B-D313-4458-9EC5-1DD265380819}" type="datetime1">
              <a:rPr lang="hr-HR" smtClean="0">
                <a:latin typeface="Calibri" panose="020F0502020204030204" pitchFamily="34" charset="0"/>
              </a:rPr>
              <a:t>14.10.2024.</a:t>
            </a:fld>
            <a:endParaRPr lang="hr-HR">
              <a:latin typeface="Calibri" panose="020F0502020204030204" pitchFamily="34" charset="0"/>
            </a:endParaRPr>
          </a:p>
        </p:txBody>
      </p:sp>
      <p:sp>
        <p:nvSpPr>
          <p:cNvPr id="4" name="Rezervirano mjesto za podnožje 3"/>
          <p:cNvSpPr>
            <a:spLocks noGrp="1"/>
          </p:cNvSpPr>
          <p:nvPr>
            <p:ph type="ftr" sz="quarter" idx="2"/>
          </p:nvPr>
        </p:nvSpPr>
        <p:spPr>
          <a:xfrm>
            <a:off x="0" y="9721106"/>
            <a:ext cx="3078427" cy="511731"/>
          </a:xfrm>
          <a:prstGeom prst="rect">
            <a:avLst/>
          </a:prstGeom>
        </p:spPr>
        <p:txBody>
          <a:bodyPr vert="horz" lIns="99075" tIns="49538" rIns="99075" bIns="49538" rtlCol="0" anchor="b"/>
          <a:lstStyle>
            <a:lvl1pPr algn="l">
              <a:defRPr sz="1300"/>
            </a:lvl1pPr>
          </a:lstStyle>
          <a:p>
            <a:pPr rtl="0"/>
            <a:endParaRPr lang="hr-HR">
              <a:latin typeface="Calibri" panose="020F0502020204030204" pitchFamily="34" charset="0"/>
            </a:endParaRPr>
          </a:p>
        </p:txBody>
      </p:sp>
      <p:sp>
        <p:nvSpPr>
          <p:cNvPr id="5" name="Rezervirano mjesto za broj slajda 4"/>
          <p:cNvSpPr>
            <a:spLocks noGrp="1"/>
          </p:cNvSpPr>
          <p:nvPr>
            <p:ph type="sldNum" sz="quarter" idx="3"/>
          </p:nvPr>
        </p:nvSpPr>
        <p:spPr>
          <a:xfrm>
            <a:off x="4023992" y="9721106"/>
            <a:ext cx="3078427" cy="511731"/>
          </a:xfrm>
          <a:prstGeom prst="rect">
            <a:avLst/>
          </a:prstGeom>
        </p:spPr>
        <p:txBody>
          <a:bodyPr vert="horz" lIns="99075" tIns="49538" rIns="99075" bIns="49538" rtlCol="0" anchor="b"/>
          <a:lstStyle>
            <a:lvl1pPr algn="r">
              <a:defRPr sz="1300"/>
            </a:lvl1pPr>
          </a:lstStyle>
          <a:p>
            <a:pPr rtl="0"/>
            <a:fld id="{14886E15-F82A-4596-A46C-375C6D3981E1}" type="slidenum">
              <a:rPr lang="hr-HR" smtClean="0">
                <a:latin typeface="Calibri" panose="020F0502020204030204" pitchFamily="34" charset="0"/>
              </a:rPr>
              <a:t>‹#›</a:t>
            </a:fld>
            <a:endParaRPr lang="hr-HR">
              <a:latin typeface="Calibri" panose="020F0502020204030204" pitchFamily="34" charset="0"/>
            </a:endParaRPr>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 zaglavlje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atin typeface="Calibri" panose="020F0502020204030204" pitchFamily="34" charset="0"/>
              </a:defRPr>
            </a:lvl1pPr>
          </a:lstStyle>
          <a:p>
            <a:endParaRPr lang="hr-HR" noProof="0"/>
          </a:p>
        </p:txBody>
      </p:sp>
      <p:sp>
        <p:nvSpPr>
          <p:cNvPr id="3" name="Rezervirano mjesto za datum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atin typeface="Calibri" panose="020F0502020204030204" pitchFamily="34" charset="0"/>
              </a:defRPr>
            </a:lvl1pPr>
          </a:lstStyle>
          <a:p>
            <a:fld id="{828224BB-5115-4ECA-A9BB-D3E0914B8C3C}" type="datetime1">
              <a:rPr lang="hr-HR" noProof="0" smtClean="0"/>
              <a:t>14.10.2024.</a:t>
            </a:fld>
            <a:endParaRPr lang="hr-HR" noProof="0"/>
          </a:p>
        </p:txBody>
      </p:sp>
      <p:sp>
        <p:nvSpPr>
          <p:cNvPr id="4" name="Rezervirano mjesto za sliku na slajdu 3"/>
          <p:cNvSpPr>
            <a:spLocks noGrp="1" noRot="1" noChangeAspect="1"/>
          </p:cNvSpPr>
          <p:nvPr>
            <p:ph type="sldImg" idx="2"/>
          </p:nvPr>
        </p:nvSpPr>
        <p:spPr>
          <a:xfrm>
            <a:off x="142875" y="768350"/>
            <a:ext cx="6818313" cy="3836988"/>
          </a:xfrm>
          <a:prstGeom prst="rect">
            <a:avLst/>
          </a:prstGeom>
          <a:noFill/>
          <a:ln w="12700">
            <a:solidFill>
              <a:prstClr val="black"/>
            </a:solidFill>
          </a:ln>
        </p:spPr>
        <p:txBody>
          <a:bodyPr vert="horz" lIns="99075" tIns="49538" rIns="99075" bIns="49538" rtlCol="0" anchor="ctr"/>
          <a:lstStyle/>
          <a:p>
            <a:pPr rtl="0"/>
            <a:endParaRPr lang="hr-HR" noProof="0"/>
          </a:p>
        </p:txBody>
      </p:sp>
      <p:sp>
        <p:nvSpPr>
          <p:cNvPr id="5" name="Rezervirano mjesto za bilješke 4"/>
          <p:cNvSpPr>
            <a:spLocks noGrp="1"/>
          </p:cNvSpPr>
          <p:nvPr>
            <p:ph type="body" sz="quarter" idx="3"/>
          </p:nvPr>
        </p:nvSpPr>
        <p:spPr>
          <a:xfrm>
            <a:off x="710407" y="4861441"/>
            <a:ext cx="5683250" cy="4605576"/>
          </a:xfrm>
          <a:prstGeom prst="rect">
            <a:avLst/>
          </a:prstGeom>
        </p:spPr>
        <p:txBody>
          <a:bodyPr vert="horz" lIns="99075" tIns="49538" rIns="99075" bIns="49538" rtlCol="0"/>
          <a:lstStyle/>
          <a:p>
            <a:pPr lvl="0" rtl="0"/>
            <a:r>
              <a:rPr lang="hr-HR" noProof="0"/>
              <a:t>Kliknite da biste uredili stilove teksta matrice</a:t>
            </a:r>
          </a:p>
          <a:p>
            <a:pPr lvl="1" rtl="0"/>
            <a:r>
              <a:rPr lang="hr-HR" noProof="0"/>
              <a:t>Druga razina</a:t>
            </a:r>
          </a:p>
          <a:p>
            <a:pPr lvl="2" rtl="0"/>
            <a:r>
              <a:rPr lang="hr-HR" noProof="0"/>
              <a:t>Treća razina</a:t>
            </a:r>
          </a:p>
          <a:p>
            <a:pPr lvl="3" rtl="0"/>
            <a:r>
              <a:rPr lang="hr-HR" noProof="0"/>
              <a:t>Četvrta razina</a:t>
            </a:r>
          </a:p>
          <a:p>
            <a:pPr lvl="4" rtl="0"/>
            <a:r>
              <a:rPr lang="hr-HR" noProof="0"/>
              <a:t>Peta razina</a:t>
            </a:r>
          </a:p>
        </p:txBody>
      </p:sp>
      <p:sp>
        <p:nvSpPr>
          <p:cNvPr id="6" name="Rezervirano mjesto za podnožje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atin typeface="Calibri" panose="020F0502020204030204" pitchFamily="34" charset="0"/>
              </a:defRPr>
            </a:lvl1pPr>
          </a:lstStyle>
          <a:p>
            <a:endParaRPr lang="hr-HR" noProof="0"/>
          </a:p>
        </p:txBody>
      </p:sp>
      <p:sp>
        <p:nvSpPr>
          <p:cNvPr id="7" name="Rezervirano mjesto za broj slajda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atin typeface="Calibri" panose="020F0502020204030204" pitchFamily="34" charset="0"/>
              </a:defRPr>
            </a:lvl1pPr>
          </a:lstStyle>
          <a:p>
            <a:fld id="{BF105DB2-FD3E-441D-8B7E-7AE83ECE27B3}" type="slidenum">
              <a:rPr lang="hr-HR" noProof="0" smtClean="0"/>
              <a:pPr/>
              <a:t>‹#›</a:t>
            </a:fld>
            <a:endParaRPr lang="hr-HR" noProof="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rtl="0"/>
            <a:endParaRPr lang="hr-HR" dirty="0">
              <a:latin typeface="Calibri" panose="020F0502020204030204" pitchFamily="34" charset="0"/>
            </a:endParaRPr>
          </a:p>
        </p:txBody>
      </p:sp>
      <p:sp>
        <p:nvSpPr>
          <p:cNvPr id="4" name="Rezervirano mjesto za broj slajda 3"/>
          <p:cNvSpPr>
            <a:spLocks noGrp="1"/>
          </p:cNvSpPr>
          <p:nvPr>
            <p:ph type="sldNum" sz="quarter" idx="10"/>
          </p:nvPr>
        </p:nvSpPr>
        <p:spPr/>
        <p:txBody>
          <a:bodyPr rtlCol="0"/>
          <a:lstStyle/>
          <a:p>
            <a:pPr rtl="0"/>
            <a:fld id="{BF105DB2-FD3E-441D-8B7E-7AE83ECE27B3}" type="slidenum">
              <a:rPr lang="hr-HR" smtClean="0">
                <a:latin typeface="Calibri" panose="020F0502020204030204" pitchFamily="34" charset="0"/>
              </a:rPr>
              <a:t>1</a:t>
            </a:fld>
            <a:endParaRPr lang="hr-HR" dirty="0">
              <a:latin typeface="Calibri" panose="020F0502020204030204" pitchFamily="34" charset="0"/>
            </a:endParaRPr>
          </a:p>
        </p:txBody>
      </p:sp>
    </p:spTree>
    <p:extLst>
      <p:ext uri="{BB962C8B-B14F-4D97-AF65-F5344CB8AC3E}">
        <p14:creationId xmlns:p14="http://schemas.microsoft.com/office/powerpoint/2010/main" val="4085276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rtl="0"/>
            <a:endParaRPr lang="hr-HR" dirty="0">
              <a:latin typeface="Calibri" panose="020F0502020204030204" pitchFamily="34" charset="0"/>
            </a:endParaRPr>
          </a:p>
        </p:txBody>
      </p:sp>
      <p:sp>
        <p:nvSpPr>
          <p:cNvPr id="4" name="Rezervirano mjesto za broj slajda 3"/>
          <p:cNvSpPr>
            <a:spLocks noGrp="1"/>
          </p:cNvSpPr>
          <p:nvPr>
            <p:ph type="sldNum" sz="quarter" idx="10"/>
          </p:nvPr>
        </p:nvSpPr>
        <p:spPr/>
        <p:txBody>
          <a:bodyPr rtlCol="0"/>
          <a:lstStyle/>
          <a:p>
            <a:pPr rtl="0"/>
            <a:fld id="{BF105DB2-FD3E-441D-8B7E-7AE83ECE27B3}" type="slidenum">
              <a:rPr lang="hr-HR" smtClean="0">
                <a:latin typeface="Calibri" panose="020F0502020204030204" pitchFamily="34" charset="0"/>
              </a:rPr>
              <a:t>10</a:t>
            </a:fld>
            <a:endParaRPr lang="hr-HR" dirty="0">
              <a:latin typeface="Calibri" panose="020F0502020204030204" pitchFamily="34" charset="0"/>
            </a:endParaRPr>
          </a:p>
        </p:txBody>
      </p:sp>
    </p:spTree>
    <p:extLst>
      <p:ext uri="{BB962C8B-B14F-4D97-AF65-F5344CB8AC3E}">
        <p14:creationId xmlns:p14="http://schemas.microsoft.com/office/powerpoint/2010/main" val="15817448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rtl="0"/>
            <a:endParaRPr lang="hr-HR" dirty="0">
              <a:latin typeface="Calibri" panose="020F0502020204030204" pitchFamily="34" charset="0"/>
            </a:endParaRPr>
          </a:p>
        </p:txBody>
      </p:sp>
      <p:sp>
        <p:nvSpPr>
          <p:cNvPr id="4" name="Rezervirano mjesto za broj slajda 3"/>
          <p:cNvSpPr>
            <a:spLocks noGrp="1"/>
          </p:cNvSpPr>
          <p:nvPr>
            <p:ph type="sldNum" sz="quarter" idx="10"/>
          </p:nvPr>
        </p:nvSpPr>
        <p:spPr/>
        <p:txBody>
          <a:bodyPr rtlCol="0"/>
          <a:lstStyle/>
          <a:p>
            <a:pPr rtl="0"/>
            <a:fld id="{BF105DB2-FD3E-441D-8B7E-7AE83ECE27B3}" type="slidenum">
              <a:rPr lang="hr-HR" smtClean="0">
                <a:latin typeface="Calibri" panose="020F0502020204030204" pitchFamily="34" charset="0"/>
              </a:rPr>
              <a:t>11</a:t>
            </a:fld>
            <a:endParaRPr lang="hr-HR" dirty="0">
              <a:latin typeface="Calibri" panose="020F0502020204030204" pitchFamily="34" charset="0"/>
            </a:endParaRPr>
          </a:p>
        </p:txBody>
      </p:sp>
    </p:spTree>
    <p:extLst>
      <p:ext uri="{BB962C8B-B14F-4D97-AF65-F5344CB8AC3E}">
        <p14:creationId xmlns:p14="http://schemas.microsoft.com/office/powerpoint/2010/main" val="3272217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rtl="0"/>
            <a:endParaRPr lang="hr-HR" dirty="0">
              <a:latin typeface="Calibri" panose="020F0502020204030204" pitchFamily="34" charset="0"/>
            </a:endParaRPr>
          </a:p>
        </p:txBody>
      </p:sp>
      <p:sp>
        <p:nvSpPr>
          <p:cNvPr id="4" name="Rezervirano mjesto za broj slajda 3"/>
          <p:cNvSpPr>
            <a:spLocks noGrp="1"/>
          </p:cNvSpPr>
          <p:nvPr>
            <p:ph type="sldNum" sz="quarter" idx="10"/>
          </p:nvPr>
        </p:nvSpPr>
        <p:spPr/>
        <p:txBody>
          <a:bodyPr rtlCol="0"/>
          <a:lstStyle/>
          <a:p>
            <a:pPr rtl="0"/>
            <a:fld id="{BF105DB2-FD3E-441D-8B7E-7AE83ECE27B3}" type="slidenum">
              <a:rPr lang="hr-HR" smtClean="0">
                <a:latin typeface="Calibri" panose="020F0502020204030204" pitchFamily="34" charset="0"/>
              </a:rPr>
              <a:t>2</a:t>
            </a:fld>
            <a:endParaRPr lang="hr-HR" dirty="0">
              <a:latin typeface="Calibri" panose="020F0502020204030204" pitchFamily="34" charset="0"/>
            </a:endParaRPr>
          </a:p>
        </p:txBody>
      </p:sp>
    </p:spTree>
    <p:extLst>
      <p:ext uri="{BB962C8B-B14F-4D97-AF65-F5344CB8AC3E}">
        <p14:creationId xmlns:p14="http://schemas.microsoft.com/office/powerpoint/2010/main" val="2725600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rtl="0"/>
            <a:endParaRPr lang="hr-HR" dirty="0">
              <a:latin typeface="Calibri" panose="020F0502020204030204" pitchFamily="34" charset="0"/>
            </a:endParaRPr>
          </a:p>
        </p:txBody>
      </p:sp>
      <p:sp>
        <p:nvSpPr>
          <p:cNvPr id="4" name="Rezervirano mjesto za broj slajda 3"/>
          <p:cNvSpPr>
            <a:spLocks noGrp="1"/>
          </p:cNvSpPr>
          <p:nvPr>
            <p:ph type="sldNum" sz="quarter" idx="10"/>
          </p:nvPr>
        </p:nvSpPr>
        <p:spPr/>
        <p:txBody>
          <a:bodyPr rtlCol="0"/>
          <a:lstStyle/>
          <a:p>
            <a:pPr rtl="0"/>
            <a:fld id="{BF105DB2-FD3E-441D-8B7E-7AE83ECE27B3}" type="slidenum">
              <a:rPr lang="hr-HR" smtClean="0">
                <a:latin typeface="Calibri" panose="020F0502020204030204" pitchFamily="34" charset="0"/>
              </a:rPr>
              <a:t>3</a:t>
            </a:fld>
            <a:endParaRPr lang="hr-HR" dirty="0">
              <a:latin typeface="Calibri" panose="020F0502020204030204" pitchFamily="34" charset="0"/>
            </a:endParaRPr>
          </a:p>
        </p:txBody>
      </p:sp>
    </p:spTree>
    <p:extLst>
      <p:ext uri="{BB962C8B-B14F-4D97-AF65-F5344CB8AC3E}">
        <p14:creationId xmlns:p14="http://schemas.microsoft.com/office/powerpoint/2010/main" val="3546443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rtl="0"/>
            <a:endParaRPr lang="hr-HR" dirty="0">
              <a:latin typeface="Calibri" panose="020F0502020204030204" pitchFamily="34" charset="0"/>
            </a:endParaRPr>
          </a:p>
        </p:txBody>
      </p:sp>
      <p:sp>
        <p:nvSpPr>
          <p:cNvPr id="4" name="Rezervirano mjesto za broj slajda 3"/>
          <p:cNvSpPr>
            <a:spLocks noGrp="1"/>
          </p:cNvSpPr>
          <p:nvPr>
            <p:ph type="sldNum" sz="quarter" idx="10"/>
          </p:nvPr>
        </p:nvSpPr>
        <p:spPr/>
        <p:txBody>
          <a:bodyPr rtlCol="0"/>
          <a:lstStyle/>
          <a:p>
            <a:pPr rtl="0"/>
            <a:fld id="{BF105DB2-FD3E-441D-8B7E-7AE83ECE27B3}" type="slidenum">
              <a:rPr lang="hr-HR" smtClean="0">
                <a:latin typeface="Calibri" panose="020F0502020204030204" pitchFamily="34" charset="0"/>
              </a:rPr>
              <a:t>4</a:t>
            </a:fld>
            <a:endParaRPr lang="hr-HR" dirty="0">
              <a:latin typeface="Calibri" panose="020F0502020204030204" pitchFamily="34" charset="0"/>
            </a:endParaRPr>
          </a:p>
        </p:txBody>
      </p:sp>
    </p:spTree>
    <p:extLst>
      <p:ext uri="{BB962C8B-B14F-4D97-AF65-F5344CB8AC3E}">
        <p14:creationId xmlns:p14="http://schemas.microsoft.com/office/powerpoint/2010/main" val="2805730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rtl="0"/>
            <a:endParaRPr lang="hr-HR" dirty="0">
              <a:latin typeface="Calibri" panose="020F0502020204030204" pitchFamily="34" charset="0"/>
            </a:endParaRPr>
          </a:p>
        </p:txBody>
      </p:sp>
      <p:sp>
        <p:nvSpPr>
          <p:cNvPr id="4" name="Rezervirano mjesto za broj slajda 3"/>
          <p:cNvSpPr>
            <a:spLocks noGrp="1"/>
          </p:cNvSpPr>
          <p:nvPr>
            <p:ph type="sldNum" sz="quarter" idx="10"/>
          </p:nvPr>
        </p:nvSpPr>
        <p:spPr/>
        <p:txBody>
          <a:bodyPr rtlCol="0"/>
          <a:lstStyle/>
          <a:p>
            <a:pPr rtl="0"/>
            <a:fld id="{BF105DB2-FD3E-441D-8B7E-7AE83ECE27B3}" type="slidenum">
              <a:rPr lang="hr-HR" smtClean="0">
                <a:latin typeface="Calibri" panose="020F0502020204030204" pitchFamily="34" charset="0"/>
              </a:rPr>
              <a:t>5</a:t>
            </a:fld>
            <a:endParaRPr lang="hr-HR" dirty="0">
              <a:latin typeface="Calibri" panose="020F0502020204030204" pitchFamily="34" charset="0"/>
            </a:endParaRPr>
          </a:p>
        </p:txBody>
      </p:sp>
    </p:spTree>
    <p:extLst>
      <p:ext uri="{BB962C8B-B14F-4D97-AF65-F5344CB8AC3E}">
        <p14:creationId xmlns:p14="http://schemas.microsoft.com/office/powerpoint/2010/main" val="1965874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rtl="0"/>
            <a:endParaRPr lang="hr-HR" dirty="0">
              <a:latin typeface="Calibri" panose="020F0502020204030204" pitchFamily="34" charset="0"/>
            </a:endParaRPr>
          </a:p>
        </p:txBody>
      </p:sp>
      <p:sp>
        <p:nvSpPr>
          <p:cNvPr id="4" name="Rezervirano mjesto za broj slajda 3"/>
          <p:cNvSpPr>
            <a:spLocks noGrp="1"/>
          </p:cNvSpPr>
          <p:nvPr>
            <p:ph type="sldNum" sz="quarter" idx="10"/>
          </p:nvPr>
        </p:nvSpPr>
        <p:spPr/>
        <p:txBody>
          <a:bodyPr rtlCol="0"/>
          <a:lstStyle/>
          <a:p>
            <a:pPr rtl="0"/>
            <a:fld id="{BF105DB2-FD3E-441D-8B7E-7AE83ECE27B3}" type="slidenum">
              <a:rPr lang="hr-HR" smtClean="0">
                <a:latin typeface="Calibri" panose="020F0502020204030204" pitchFamily="34" charset="0"/>
              </a:rPr>
              <a:t>6</a:t>
            </a:fld>
            <a:endParaRPr lang="hr-HR" dirty="0">
              <a:latin typeface="Calibri" panose="020F0502020204030204" pitchFamily="34" charset="0"/>
            </a:endParaRPr>
          </a:p>
        </p:txBody>
      </p:sp>
    </p:spTree>
    <p:extLst>
      <p:ext uri="{BB962C8B-B14F-4D97-AF65-F5344CB8AC3E}">
        <p14:creationId xmlns:p14="http://schemas.microsoft.com/office/powerpoint/2010/main" val="1400489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rtl="0"/>
            <a:endParaRPr lang="hr-HR" dirty="0">
              <a:latin typeface="Calibri" panose="020F0502020204030204" pitchFamily="34" charset="0"/>
            </a:endParaRPr>
          </a:p>
        </p:txBody>
      </p:sp>
      <p:sp>
        <p:nvSpPr>
          <p:cNvPr id="4" name="Rezervirano mjesto za broj slajda 3"/>
          <p:cNvSpPr>
            <a:spLocks noGrp="1"/>
          </p:cNvSpPr>
          <p:nvPr>
            <p:ph type="sldNum" sz="quarter" idx="10"/>
          </p:nvPr>
        </p:nvSpPr>
        <p:spPr/>
        <p:txBody>
          <a:bodyPr rtlCol="0"/>
          <a:lstStyle/>
          <a:p>
            <a:pPr rtl="0"/>
            <a:fld id="{BF105DB2-FD3E-441D-8B7E-7AE83ECE27B3}" type="slidenum">
              <a:rPr lang="hr-HR" smtClean="0">
                <a:latin typeface="Calibri" panose="020F0502020204030204" pitchFamily="34" charset="0"/>
              </a:rPr>
              <a:t>7</a:t>
            </a:fld>
            <a:endParaRPr lang="hr-HR" dirty="0">
              <a:latin typeface="Calibri" panose="020F0502020204030204" pitchFamily="34" charset="0"/>
            </a:endParaRPr>
          </a:p>
        </p:txBody>
      </p:sp>
    </p:spTree>
    <p:extLst>
      <p:ext uri="{BB962C8B-B14F-4D97-AF65-F5344CB8AC3E}">
        <p14:creationId xmlns:p14="http://schemas.microsoft.com/office/powerpoint/2010/main" val="1169345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rtl="0"/>
            <a:endParaRPr lang="hr-HR" dirty="0">
              <a:latin typeface="Calibri" panose="020F0502020204030204" pitchFamily="34" charset="0"/>
            </a:endParaRPr>
          </a:p>
        </p:txBody>
      </p:sp>
      <p:sp>
        <p:nvSpPr>
          <p:cNvPr id="4" name="Rezervirano mjesto za broj slajda 3"/>
          <p:cNvSpPr>
            <a:spLocks noGrp="1"/>
          </p:cNvSpPr>
          <p:nvPr>
            <p:ph type="sldNum" sz="quarter" idx="10"/>
          </p:nvPr>
        </p:nvSpPr>
        <p:spPr/>
        <p:txBody>
          <a:bodyPr rtlCol="0"/>
          <a:lstStyle/>
          <a:p>
            <a:pPr rtl="0"/>
            <a:fld id="{BF105DB2-FD3E-441D-8B7E-7AE83ECE27B3}" type="slidenum">
              <a:rPr lang="hr-HR" smtClean="0">
                <a:latin typeface="Calibri" panose="020F0502020204030204" pitchFamily="34" charset="0"/>
              </a:rPr>
              <a:t>8</a:t>
            </a:fld>
            <a:endParaRPr lang="hr-HR" dirty="0">
              <a:latin typeface="Calibri" panose="020F0502020204030204" pitchFamily="34" charset="0"/>
            </a:endParaRPr>
          </a:p>
        </p:txBody>
      </p:sp>
    </p:spTree>
    <p:extLst>
      <p:ext uri="{BB962C8B-B14F-4D97-AF65-F5344CB8AC3E}">
        <p14:creationId xmlns:p14="http://schemas.microsoft.com/office/powerpoint/2010/main" val="3358315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rtl="0"/>
            <a:endParaRPr lang="hr-HR" dirty="0">
              <a:latin typeface="Calibri" panose="020F0502020204030204" pitchFamily="34" charset="0"/>
            </a:endParaRPr>
          </a:p>
        </p:txBody>
      </p:sp>
      <p:sp>
        <p:nvSpPr>
          <p:cNvPr id="4" name="Rezervirano mjesto za broj slajda 3"/>
          <p:cNvSpPr>
            <a:spLocks noGrp="1"/>
          </p:cNvSpPr>
          <p:nvPr>
            <p:ph type="sldNum" sz="quarter" idx="10"/>
          </p:nvPr>
        </p:nvSpPr>
        <p:spPr/>
        <p:txBody>
          <a:bodyPr rtlCol="0"/>
          <a:lstStyle/>
          <a:p>
            <a:pPr rtl="0"/>
            <a:fld id="{BF105DB2-FD3E-441D-8B7E-7AE83ECE27B3}" type="slidenum">
              <a:rPr lang="hr-HR" smtClean="0">
                <a:latin typeface="Calibri" panose="020F0502020204030204" pitchFamily="34" charset="0"/>
              </a:rPr>
              <a:t>9</a:t>
            </a:fld>
            <a:endParaRPr lang="hr-HR" dirty="0">
              <a:latin typeface="Calibri" panose="020F0502020204030204" pitchFamily="34" charset="0"/>
            </a:endParaRPr>
          </a:p>
        </p:txBody>
      </p:sp>
    </p:spTree>
    <p:extLst>
      <p:ext uri="{BB962C8B-B14F-4D97-AF65-F5344CB8AC3E}">
        <p14:creationId xmlns:p14="http://schemas.microsoft.com/office/powerpoint/2010/main" val="3974002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2417150" y="802299"/>
            <a:ext cx="8634824" cy="2541431"/>
          </a:xfrm>
        </p:spPr>
        <p:txBody>
          <a:bodyPr bIns="0" anchor="b">
            <a:normAutofit/>
          </a:bodyPr>
          <a:lstStyle>
            <a:lvl1pPr algn="l">
              <a:defRPr sz="6598"/>
            </a:lvl1pPr>
          </a:lstStyle>
          <a:p>
            <a:r>
              <a:rPr lang="hr-HR"/>
              <a:t>Kliknite da biste uredili stil naslova matrice</a:t>
            </a:r>
            <a:endParaRPr lang="en-US" dirty="0"/>
          </a:p>
        </p:txBody>
      </p:sp>
      <p:sp>
        <p:nvSpPr>
          <p:cNvPr id="3" name="Subtitle 2"/>
          <p:cNvSpPr>
            <a:spLocks noGrp="1"/>
          </p:cNvSpPr>
          <p:nvPr>
            <p:ph type="subTitle" idx="1"/>
          </p:nvPr>
        </p:nvSpPr>
        <p:spPr>
          <a:xfrm>
            <a:off x="2417150" y="3531205"/>
            <a:ext cx="8634823" cy="977621"/>
          </a:xfrm>
        </p:spPr>
        <p:txBody>
          <a:bodyPr tIns="91440" bIns="91440">
            <a:normAutofit/>
          </a:bodyPr>
          <a:lstStyle>
            <a:lvl1pPr marL="0" indent="0" algn="l">
              <a:buNone/>
              <a:defRPr sz="1799" b="0" cap="all" baseline="0">
                <a:solidFill>
                  <a:schemeClr val="tx1"/>
                </a:solidFill>
              </a:defRPr>
            </a:lvl1pPr>
            <a:lvl2pPr marL="457063" indent="0" algn="ctr">
              <a:buNone/>
              <a:defRPr sz="17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0474A119-D499-446F-8EF3-B48FB03322A4}" type="datetime1">
              <a:rPr lang="hr-HR" noProof="0" smtClean="0"/>
              <a:t>14.10.2024.</a:t>
            </a:fld>
            <a:endParaRPr lang="hr-HR" noProof="0"/>
          </a:p>
        </p:txBody>
      </p:sp>
      <p:sp>
        <p:nvSpPr>
          <p:cNvPr id="5" name="Footer Placeholder 4"/>
          <p:cNvSpPr>
            <a:spLocks noGrp="1"/>
          </p:cNvSpPr>
          <p:nvPr>
            <p:ph type="ftr" sz="quarter" idx="11"/>
          </p:nvPr>
        </p:nvSpPr>
        <p:spPr>
          <a:xfrm>
            <a:off x="2415871" y="329308"/>
            <a:ext cx="4972620" cy="309201"/>
          </a:xfrm>
        </p:spPr>
        <p:txBody>
          <a:bodyPr/>
          <a:lstStyle/>
          <a:p>
            <a:r>
              <a:rPr lang="hr-HR" noProof="0"/>
              <a:t>Dodajte podnožje</a:t>
            </a:r>
          </a:p>
        </p:txBody>
      </p:sp>
      <p:sp>
        <p:nvSpPr>
          <p:cNvPr id="6" name="Slide Number Placeholder 5"/>
          <p:cNvSpPr>
            <a:spLocks noGrp="1"/>
          </p:cNvSpPr>
          <p:nvPr>
            <p:ph type="sldNum" sz="quarter" idx="12"/>
          </p:nvPr>
        </p:nvSpPr>
        <p:spPr>
          <a:xfrm>
            <a:off x="1437290" y="798973"/>
            <a:ext cx="810808" cy="503578"/>
          </a:xfrm>
        </p:spPr>
        <p:txBody>
          <a:bodyPr/>
          <a:lstStyle/>
          <a:p>
            <a:fld id="{DF28FB93-0A08-4E7D-8E63-9EFA29F1E093}" type="slidenum">
              <a:rPr lang="hr-HR" noProof="0" smtClean="0"/>
              <a:pPr/>
              <a:t>‹#›</a:t>
            </a:fld>
            <a:endParaRPr lang="hr-HR" noProof="0"/>
          </a:p>
        </p:txBody>
      </p:sp>
      <p:cxnSp>
        <p:nvCxnSpPr>
          <p:cNvPr id="15" name="Straight Connector 14"/>
          <p:cNvCxnSpPr/>
          <p:nvPr/>
        </p:nvCxnSpPr>
        <p:spPr>
          <a:xfrm>
            <a:off x="2417150" y="3528542"/>
            <a:ext cx="863482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14339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8C821CC0-DF61-459E-B1DF-4479D7F1A400}" type="datetime1">
              <a:rPr lang="hr-HR" noProof="0" smtClean="0"/>
              <a:t>14.10.2024.</a:t>
            </a:fld>
            <a:endParaRPr lang="hr-HR" noProof="0"/>
          </a:p>
        </p:txBody>
      </p:sp>
      <p:sp>
        <p:nvSpPr>
          <p:cNvPr id="5" name="Footer Placeholder 4"/>
          <p:cNvSpPr>
            <a:spLocks noGrp="1"/>
          </p:cNvSpPr>
          <p:nvPr>
            <p:ph type="ftr" sz="quarter" idx="11"/>
          </p:nvPr>
        </p:nvSpPr>
        <p:spPr/>
        <p:txBody>
          <a:bodyPr/>
          <a:lstStyle/>
          <a:p>
            <a:r>
              <a:rPr lang="hr-HR" noProof="0"/>
              <a:t>Dodajte podnožje</a:t>
            </a:r>
          </a:p>
        </p:txBody>
      </p:sp>
      <p:sp>
        <p:nvSpPr>
          <p:cNvPr id="6" name="Slide Number Placeholder 5"/>
          <p:cNvSpPr>
            <a:spLocks noGrp="1"/>
          </p:cNvSpPr>
          <p:nvPr>
            <p:ph type="sldNum" sz="quarter" idx="12"/>
          </p:nvPr>
        </p:nvSpPr>
        <p:spPr/>
        <p:txBody>
          <a:bodyPr/>
          <a:lstStyle/>
          <a:p>
            <a:fld id="{DF28FB93-0A08-4E7D-8E63-9EFA29F1E093}" type="slidenum">
              <a:rPr lang="hr-HR" noProof="0" smtClean="0"/>
              <a:pPr/>
              <a:t>‹#›</a:t>
            </a:fld>
            <a:endParaRPr lang="hr-HR" noProof="0"/>
          </a:p>
        </p:txBody>
      </p:sp>
      <p:cxnSp>
        <p:nvCxnSpPr>
          <p:cNvPr id="26" name="Straight Connector 25"/>
          <p:cNvCxnSpPr/>
          <p:nvPr/>
        </p:nvCxnSpPr>
        <p:spPr>
          <a:xfrm>
            <a:off x="1453517" y="1847088"/>
            <a:ext cx="960502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0182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6653" y="798974"/>
            <a:ext cx="1615321" cy="4659889"/>
          </a:xfrm>
        </p:spPr>
        <p:txBody>
          <a:bodyPr vert="eaVert"/>
          <a:lstStyle>
            <a:lvl1pPr algn="l">
              <a:defRPr/>
            </a:lvl1pPr>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1444296" y="798974"/>
            <a:ext cx="7826791" cy="4659889"/>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A3AB9F0F-EE2F-4F7F-AE44-6217C939F818}" type="datetime1">
              <a:rPr lang="hr-HR" noProof="0" smtClean="0"/>
              <a:t>14.10.2024.</a:t>
            </a:fld>
            <a:endParaRPr lang="hr-HR" noProof="0"/>
          </a:p>
        </p:txBody>
      </p:sp>
      <p:sp>
        <p:nvSpPr>
          <p:cNvPr id="5" name="Footer Placeholder 4"/>
          <p:cNvSpPr>
            <a:spLocks noGrp="1"/>
          </p:cNvSpPr>
          <p:nvPr>
            <p:ph type="ftr" sz="quarter" idx="11"/>
          </p:nvPr>
        </p:nvSpPr>
        <p:spPr/>
        <p:txBody>
          <a:bodyPr/>
          <a:lstStyle/>
          <a:p>
            <a:r>
              <a:rPr lang="hr-HR" noProof="0"/>
              <a:t>Dodajte podnožje</a:t>
            </a:r>
          </a:p>
        </p:txBody>
      </p:sp>
      <p:sp>
        <p:nvSpPr>
          <p:cNvPr id="6" name="Slide Number Placeholder 5"/>
          <p:cNvSpPr>
            <a:spLocks noGrp="1"/>
          </p:cNvSpPr>
          <p:nvPr>
            <p:ph type="sldNum" sz="quarter" idx="12"/>
          </p:nvPr>
        </p:nvSpPr>
        <p:spPr/>
        <p:txBody>
          <a:bodyPr/>
          <a:lstStyle/>
          <a:p>
            <a:fld id="{DF28FB93-0A08-4E7D-8E63-9EFA29F1E093}" type="slidenum">
              <a:rPr lang="hr-HR" noProof="0" smtClean="0"/>
              <a:pPr/>
              <a:t>‹#›</a:t>
            </a:fld>
            <a:endParaRPr lang="hr-HR" noProof="0"/>
          </a:p>
        </p:txBody>
      </p:sp>
      <p:cxnSp>
        <p:nvCxnSpPr>
          <p:cNvPr id="15" name="Straight Connector 14"/>
          <p:cNvCxnSpPr/>
          <p:nvPr/>
        </p:nvCxnSpPr>
        <p:spPr>
          <a:xfrm>
            <a:off x="9436653"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5458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rtlCol="0">
            <a:normAutofit/>
          </a:bodyPr>
          <a:lstStyle>
            <a:lvl1pPr algn="l">
              <a:defRPr sz="3200">
                <a:latin typeface="Calibri" panose="020F0502020204030204" pitchFamily="34" charset="0"/>
              </a:defRPr>
            </a:lvl1pPr>
          </a:lstStyle>
          <a:p>
            <a:pPr rtl="0"/>
            <a:r>
              <a:rPr lang="hr-HR" noProof="0"/>
              <a:t>Kliknite da biste uredili stil naslova matrice</a:t>
            </a:r>
          </a:p>
        </p:txBody>
      </p:sp>
      <p:sp>
        <p:nvSpPr>
          <p:cNvPr id="3" name="Rezervirano mjesto za sadržaj 2"/>
          <p:cNvSpPr>
            <a:spLocks noGrp="1"/>
          </p:cNvSpPr>
          <p:nvPr>
            <p:ph idx="1" hasCustomPrompt="1"/>
          </p:nvPr>
        </p:nvSpPr>
        <p:spPr/>
        <p:txBody>
          <a:bodyPr rtlCol="0"/>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rtl="0"/>
            <a:r>
              <a:rPr lang="hr-HR" noProof="0"/>
              <a:t>Kliknite da biste uredili stilove teksta matrice</a:t>
            </a:r>
          </a:p>
          <a:p>
            <a:pPr lvl="1" rtl="0"/>
            <a:r>
              <a:rPr lang="hr-HR" noProof="0"/>
              <a:t>Druga razina</a:t>
            </a:r>
          </a:p>
          <a:p>
            <a:pPr lvl="2" rtl="0"/>
            <a:r>
              <a:rPr lang="hr-HR" noProof="0"/>
              <a:t>Treća razina</a:t>
            </a:r>
          </a:p>
          <a:p>
            <a:pPr lvl="3" rtl="0"/>
            <a:r>
              <a:rPr lang="hr-HR" noProof="0"/>
              <a:t>Četvrta razina</a:t>
            </a:r>
          </a:p>
          <a:p>
            <a:pPr lvl="4" rtl="0"/>
            <a:r>
              <a:rPr lang="hr-HR" noProof="0"/>
              <a:t>Peta razina</a:t>
            </a:r>
          </a:p>
        </p:txBody>
      </p:sp>
      <p:sp>
        <p:nvSpPr>
          <p:cNvPr id="5" name="Rezervirano mjesto za podnožje 4"/>
          <p:cNvSpPr>
            <a:spLocks noGrp="1"/>
          </p:cNvSpPr>
          <p:nvPr>
            <p:ph type="ftr" sz="quarter" idx="11"/>
          </p:nvPr>
        </p:nvSpPr>
        <p:spPr/>
        <p:txBody>
          <a:bodyPr rtlCol="0"/>
          <a:lstStyle>
            <a:lvl1pPr>
              <a:defRPr>
                <a:latin typeface="Calibri" panose="020F0502020204030204" pitchFamily="34" charset="0"/>
              </a:defRPr>
            </a:lvl1pPr>
          </a:lstStyle>
          <a:p>
            <a:r>
              <a:rPr lang="hr-HR" noProof="0"/>
              <a:t>Dodajte podnožje</a:t>
            </a:r>
          </a:p>
        </p:txBody>
      </p:sp>
      <p:sp>
        <p:nvSpPr>
          <p:cNvPr id="4" name="Rezervirano mjesto za datum 3"/>
          <p:cNvSpPr>
            <a:spLocks noGrp="1"/>
          </p:cNvSpPr>
          <p:nvPr>
            <p:ph type="dt" sz="half" idx="10"/>
          </p:nvPr>
        </p:nvSpPr>
        <p:spPr/>
        <p:txBody>
          <a:bodyPr rtlCol="0"/>
          <a:lstStyle>
            <a:lvl1pPr>
              <a:defRPr>
                <a:latin typeface="Calibri" panose="020F0502020204030204" pitchFamily="34" charset="0"/>
              </a:defRPr>
            </a:lvl1pPr>
          </a:lstStyle>
          <a:p>
            <a:fld id="{8C33D27A-92F9-42C3-8B89-CEB1F8221BF4}" type="datetime1">
              <a:rPr lang="hr-HR" noProof="0" smtClean="0"/>
              <a:t>14.10.2024.</a:t>
            </a:fld>
            <a:endParaRPr lang="hr-HR" noProof="0"/>
          </a:p>
        </p:txBody>
      </p:sp>
      <p:sp>
        <p:nvSpPr>
          <p:cNvPr id="6" name="Rezervirano mjesto za broj slajda 5"/>
          <p:cNvSpPr>
            <a:spLocks noGrp="1"/>
          </p:cNvSpPr>
          <p:nvPr>
            <p:ph type="sldNum" sz="quarter" idx="12"/>
          </p:nvPr>
        </p:nvSpPr>
        <p:spPr/>
        <p:txBody>
          <a:bodyPr rtlCol="0"/>
          <a:lstStyle>
            <a:lvl1pPr>
              <a:defRPr>
                <a:latin typeface="Calibri" panose="020F0502020204030204" pitchFamily="34" charset="0"/>
              </a:defRPr>
            </a:lvl1pPr>
          </a:lstStyle>
          <a:p>
            <a:fld id="{DF28FB93-0A08-4E7D-8E63-9EFA29F1E093}" type="slidenum">
              <a:rPr lang="hr-HR" noProof="0" smtClean="0"/>
              <a:pPr/>
              <a:t>‹#›</a:t>
            </a:fld>
            <a:endParaRPr lang="hr-HR" noProof="0"/>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F6EC0D20-B900-44FF-AFDA-5FF59E581292}" type="datetime1">
              <a:rPr lang="hr-HR" noProof="0" smtClean="0"/>
              <a:t>14.10.2024.</a:t>
            </a:fld>
            <a:endParaRPr lang="hr-HR" noProof="0"/>
          </a:p>
        </p:txBody>
      </p:sp>
      <p:sp>
        <p:nvSpPr>
          <p:cNvPr id="5" name="Footer Placeholder 4"/>
          <p:cNvSpPr>
            <a:spLocks noGrp="1"/>
          </p:cNvSpPr>
          <p:nvPr>
            <p:ph type="ftr" sz="quarter" idx="11"/>
          </p:nvPr>
        </p:nvSpPr>
        <p:spPr/>
        <p:txBody>
          <a:bodyPr/>
          <a:lstStyle/>
          <a:p>
            <a:r>
              <a:rPr lang="hr-HR" noProof="0"/>
              <a:t>Dodajte podnožje</a:t>
            </a:r>
          </a:p>
        </p:txBody>
      </p:sp>
      <p:sp>
        <p:nvSpPr>
          <p:cNvPr id="6" name="Slide Number Placeholder 5"/>
          <p:cNvSpPr>
            <a:spLocks noGrp="1"/>
          </p:cNvSpPr>
          <p:nvPr>
            <p:ph type="sldNum" sz="quarter" idx="12"/>
          </p:nvPr>
        </p:nvSpPr>
        <p:spPr/>
        <p:txBody>
          <a:bodyPr/>
          <a:lstStyle/>
          <a:p>
            <a:fld id="{DF28FB93-0A08-4E7D-8E63-9EFA29F1E093}" type="slidenum">
              <a:rPr lang="hr-HR" noProof="0" smtClean="0"/>
              <a:pPr/>
              <a:t>‹#›</a:t>
            </a:fld>
            <a:endParaRPr lang="hr-HR" noProof="0"/>
          </a:p>
        </p:txBody>
      </p:sp>
      <p:cxnSp>
        <p:nvCxnSpPr>
          <p:cNvPr id="33" name="Straight Connector 32"/>
          <p:cNvCxnSpPr/>
          <p:nvPr/>
        </p:nvCxnSpPr>
        <p:spPr>
          <a:xfrm>
            <a:off x="1453517" y="1847088"/>
            <a:ext cx="960502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8694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1453860" y="1756130"/>
            <a:ext cx="8640903" cy="1887950"/>
          </a:xfrm>
        </p:spPr>
        <p:txBody>
          <a:bodyPr anchor="b">
            <a:normAutofit/>
          </a:bodyPr>
          <a:lstStyle>
            <a:lvl1pPr algn="l">
              <a:defRPr sz="3599"/>
            </a:lvl1pPr>
          </a:lstStyle>
          <a:p>
            <a:r>
              <a:rPr lang="hr-HR"/>
              <a:t>Kliknite da biste uredili stil naslova matrice</a:t>
            </a:r>
            <a:endParaRPr lang="en-US" dirty="0"/>
          </a:p>
        </p:txBody>
      </p:sp>
      <p:sp>
        <p:nvSpPr>
          <p:cNvPr id="3" name="Text Placeholder 2"/>
          <p:cNvSpPr>
            <a:spLocks noGrp="1"/>
          </p:cNvSpPr>
          <p:nvPr>
            <p:ph type="body" idx="1"/>
          </p:nvPr>
        </p:nvSpPr>
        <p:spPr>
          <a:xfrm>
            <a:off x="1453861" y="3806196"/>
            <a:ext cx="8628198" cy="1012929"/>
          </a:xfrm>
        </p:spPr>
        <p:txBody>
          <a:bodyPr tIns="91440">
            <a:normAutofit/>
          </a:bodyPr>
          <a:lstStyle>
            <a:lvl1pPr marL="0" indent="0" algn="l">
              <a:buNone/>
              <a:defRPr sz="1799">
                <a:solidFill>
                  <a:schemeClr val="tx1"/>
                </a:solidFill>
              </a:defRPr>
            </a:lvl1pPr>
            <a:lvl2pPr marL="457063" indent="0">
              <a:buNone/>
              <a:defRPr sz="17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D5548C07-0E2B-4871-AEF8-CBA7BB26A1CB}" type="datetime1">
              <a:rPr lang="hr-HR" noProof="0" smtClean="0"/>
              <a:t>14.10.2024.</a:t>
            </a:fld>
            <a:endParaRPr lang="hr-HR" noProof="0"/>
          </a:p>
        </p:txBody>
      </p:sp>
      <p:sp>
        <p:nvSpPr>
          <p:cNvPr id="5" name="Footer Placeholder 4"/>
          <p:cNvSpPr>
            <a:spLocks noGrp="1"/>
          </p:cNvSpPr>
          <p:nvPr>
            <p:ph type="ftr" sz="quarter" idx="11"/>
          </p:nvPr>
        </p:nvSpPr>
        <p:spPr/>
        <p:txBody>
          <a:bodyPr/>
          <a:lstStyle/>
          <a:p>
            <a:r>
              <a:rPr lang="hr-HR" noProof="0"/>
              <a:t>Dodajte podnožje</a:t>
            </a:r>
          </a:p>
        </p:txBody>
      </p:sp>
      <p:sp>
        <p:nvSpPr>
          <p:cNvPr id="6" name="Slide Number Placeholder 5"/>
          <p:cNvSpPr>
            <a:spLocks noGrp="1"/>
          </p:cNvSpPr>
          <p:nvPr>
            <p:ph type="sldNum" sz="quarter" idx="12"/>
          </p:nvPr>
        </p:nvSpPr>
        <p:spPr/>
        <p:txBody>
          <a:bodyPr/>
          <a:lstStyle/>
          <a:p>
            <a:fld id="{DF28FB93-0A08-4E7D-8E63-9EFA29F1E093}" type="slidenum">
              <a:rPr lang="hr-HR" noProof="0" smtClean="0"/>
              <a:pPr/>
              <a:t>‹#›</a:t>
            </a:fld>
            <a:endParaRPr lang="hr-HR" noProof="0"/>
          </a:p>
        </p:txBody>
      </p:sp>
      <p:cxnSp>
        <p:nvCxnSpPr>
          <p:cNvPr id="15" name="Straight Connector 14"/>
          <p:cNvCxnSpPr/>
          <p:nvPr/>
        </p:nvCxnSpPr>
        <p:spPr>
          <a:xfrm>
            <a:off x="1453861" y="3804985"/>
            <a:ext cx="862819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8379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a:xfrm>
            <a:off x="1448840" y="804890"/>
            <a:ext cx="9603134" cy="1059305"/>
          </a:xfrm>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1446954" y="2010879"/>
            <a:ext cx="4643942" cy="3448595"/>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6412101" y="2017343"/>
            <a:ext cx="4643942" cy="344152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A708E376-331B-4074-8EDE-2E5EEBC68D92}" type="datetime1">
              <a:rPr lang="hr-HR" noProof="0" smtClean="0"/>
              <a:t>14.10.2024.</a:t>
            </a:fld>
            <a:endParaRPr lang="hr-HR" noProof="0"/>
          </a:p>
        </p:txBody>
      </p:sp>
      <p:sp>
        <p:nvSpPr>
          <p:cNvPr id="6" name="Footer Placeholder 5"/>
          <p:cNvSpPr>
            <a:spLocks noGrp="1"/>
          </p:cNvSpPr>
          <p:nvPr>
            <p:ph type="ftr" sz="quarter" idx="11"/>
          </p:nvPr>
        </p:nvSpPr>
        <p:spPr/>
        <p:txBody>
          <a:bodyPr/>
          <a:lstStyle/>
          <a:p>
            <a:r>
              <a:rPr lang="hr-HR" noProof="0"/>
              <a:t>Dodajte podnožje</a:t>
            </a:r>
          </a:p>
        </p:txBody>
      </p:sp>
      <p:sp>
        <p:nvSpPr>
          <p:cNvPr id="7" name="Slide Number Placeholder 6"/>
          <p:cNvSpPr>
            <a:spLocks noGrp="1"/>
          </p:cNvSpPr>
          <p:nvPr>
            <p:ph type="sldNum" sz="quarter" idx="12"/>
          </p:nvPr>
        </p:nvSpPr>
        <p:spPr/>
        <p:txBody>
          <a:bodyPr/>
          <a:lstStyle/>
          <a:p>
            <a:fld id="{DF28FB93-0A08-4E7D-8E63-9EFA29F1E093}" type="slidenum">
              <a:rPr lang="hr-HR" noProof="0" smtClean="0"/>
              <a:pPr/>
              <a:t>‹#›</a:t>
            </a:fld>
            <a:endParaRPr lang="hr-HR" noProof="0"/>
          </a:p>
        </p:txBody>
      </p:sp>
      <p:cxnSp>
        <p:nvCxnSpPr>
          <p:cNvPr id="35" name="Straight Connector 34"/>
          <p:cNvCxnSpPr/>
          <p:nvPr/>
        </p:nvCxnSpPr>
        <p:spPr>
          <a:xfrm>
            <a:off x="1453517" y="1847088"/>
            <a:ext cx="960502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05149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1446815" y="804164"/>
            <a:ext cx="9605159" cy="1056319"/>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1446814" y="2019550"/>
            <a:ext cx="4643942" cy="801943"/>
          </a:xfrm>
        </p:spPr>
        <p:txBody>
          <a:bodyPr anchor="b">
            <a:normAutofit/>
          </a:bodyPr>
          <a:lstStyle>
            <a:lvl1pPr marL="0" indent="0">
              <a:lnSpc>
                <a:spcPct val="100000"/>
              </a:lnSpc>
              <a:buNone/>
              <a:defRPr sz="2199" b="0" cap="all" baseline="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hr-HR"/>
              <a:t>Kliknite da biste uredili matrice</a:t>
            </a:r>
          </a:p>
        </p:txBody>
      </p:sp>
      <p:sp>
        <p:nvSpPr>
          <p:cNvPr id="4" name="Content Placeholder 3"/>
          <p:cNvSpPr>
            <a:spLocks noGrp="1"/>
          </p:cNvSpPr>
          <p:nvPr>
            <p:ph sz="half" idx="2"/>
          </p:nvPr>
        </p:nvSpPr>
        <p:spPr>
          <a:xfrm>
            <a:off x="1446814" y="2824270"/>
            <a:ext cx="4643942" cy="2644457"/>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6410692" y="2023004"/>
            <a:ext cx="4643942" cy="802237"/>
          </a:xfrm>
        </p:spPr>
        <p:txBody>
          <a:bodyPr anchor="b">
            <a:normAutofit/>
          </a:bodyPr>
          <a:lstStyle>
            <a:lvl1pPr marL="0" indent="0">
              <a:lnSpc>
                <a:spcPct val="100000"/>
              </a:lnSpc>
              <a:buNone/>
              <a:defRPr sz="2199" b="0" cap="all" baseline="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6410692" y="2821491"/>
            <a:ext cx="4643942" cy="2637371"/>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6D3E7A1E-D706-43BF-B2BA-3EB3D6B634A0}" type="datetime1">
              <a:rPr lang="hr-HR" noProof="0" smtClean="0"/>
              <a:t>14.10.2024.</a:t>
            </a:fld>
            <a:endParaRPr lang="hr-HR" noProof="0"/>
          </a:p>
        </p:txBody>
      </p:sp>
      <p:sp>
        <p:nvSpPr>
          <p:cNvPr id="8" name="Footer Placeholder 7"/>
          <p:cNvSpPr>
            <a:spLocks noGrp="1"/>
          </p:cNvSpPr>
          <p:nvPr>
            <p:ph type="ftr" sz="quarter" idx="11"/>
          </p:nvPr>
        </p:nvSpPr>
        <p:spPr/>
        <p:txBody>
          <a:bodyPr/>
          <a:lstStyle/>
          <a:p>
            <a:r>
              <a:rPr lang="hr-HR" noProof="0"/>
              <a:t>Dodajte podnožje</a:t>
            </a:r>
          </a:p>
        </p:txBody>
      </p:sp>
      <p:sp>
        <p:nvSpPr>
          <p:cNvPr id="9" name="Slide Number Placeholder 8"/>
          <p:cNvSpPr>
            <a:spLocks noGrp="1"/>
          </p:cNvSpPr>
          <p:nvPr>
            <p:ph type="sldNum" sz="quarter" idx="12"/>
          </p:nvPr>
        </p:nvSpPr>
        <p:spPr/>
        <p:txBody>
          <a:bodyPr/>
          <a:lstStyle/>
          <a:p>
            <a:fld id="{DF28FB93-0A08-4E7D-8E63-9EFA29F1E093}" type="slidenum">
              <a:rPr lang="hr-HR" noProof="0" smtClean="0"/>
              <a:pPr/>
              <a:t>‹#›</a:t>
            </a:fld>
            <a:endParaRPr lang="hr-HR" noProof="0"/>
          </a:p>
        </p:txBody>
      </p:sp>
      <p:cxnSp>
        <p:nvCxnSpPr>
          <p:cNvPr id="29" name="Straight Connector 28"/>
          <p:cNvCxnSpPr/>
          <p:nvPr/>
        </p:nvCxnSpPr>
        <p:spPr>
          <a:xfrm>
            <a:off x="1453517" y="1847088"/>
            <a:ext cx="960502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2480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C2F403C4-3CD4-4D29-9D5D-BD6711961E61}" type="datetime1">
              <a:rPr lang="hr-HR" noProof="0" smtClean="0"/>
              <a:t>14.10.2024.</a:t>
            </a:fld>
            <a:endParaRPr lang="hr-HR" noProof="0"/>
          </a:p>
        </p:txBody>
      </p:sp>
      <p:sp>
        <p:nvSpPr>
          <p:cNvPr id="4" name="Footer Placeholder 3"/>
          <p:cNvSpPr>
            <a:spLocks noGrp="1"/>
          </p:cNvSpPr>
          <p:nvPr>
            <p:ph type="ftr" sz="quarter" idx="11"/>
          </p:nvPr>
        </p:nvSpPr>
        <p:spPr/>
        <p:txBody>
          <a:bodyPr/>
          <a:lstStyle/>
          <a:p>
            <a:r>
              <a:rPr lang="hr-HR" noProof="0"/>
              <a:t>Dodajte podnožje</a:t>
            </a:r>
          </a:p>
        </p:txBody>
      </p:sp>
      <p:sp>
        <p:nvSpPr>
          <p:cNvPr id="5" name="Slide Number Placeholder 4"/>
          <p:cNvSpPr>
            <a:spLocks noGrp="1"/>
          </p:cNvSpPr>
          <p:nvPr>
            <p:ph type="sldNum" sz="quarter" idx="12"/>
          </p:nvPr>
        </p:nvSpPr>
        <p:spPr/>
        <p:txBody>
          <a:bodyPr/>
          <a:lstStyle/>
          <a:p>
            <a:fld id="{DF28FB93-0A08-4E7D-8E63-9EFA29F1E093}" type="slidenum">
              <a:rPr lang="hr-HR" noProof="0" smtClean="0"/>
              <a:pPr/>
              <a:t>‹#›</a:t>
            </a:fld>
            <a:endParaRPr lang="hr-HR" noProof="0"/>
          </a:p>
        </p:txBody>
      </p:sp>
      <p:cxnSp>
        <p:nvCxnSpPr>
          <p:cNvPr id="25" name="Straight Connector 24"/>
          <p:cNvCxnSpPr/>
          <p:nvPr/>
        </p:nvCxnSpPr>
        <p:spPr>
          <a:xfrm>
            <a:off x="1453517" y="1847088"/>
            <a:ext cx="960502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29182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B1A821-41B3-43F2-A2CA-A0E2D95921E2}" type="datetime1">
              <a:rPr lang="hr-HR" noProof="0" smtClean="0"/>
              <a:t>14.10.2024.</a:t>
            </a:fld>
            <a:endParaRPr lang="hr-HR" noProof="0"/>
          </a:p>
        </p:txBody>
      </p:sp>
      <p:sp>
        <p:nvSpPr>
          <p:cNvPr id="3" name="Footer Placeholder 2"/>
          <p:cNvSpPr>
            <a:spLocks noGrp="1"/>
          </p:cNvSpPr>
          <p:nvPr>
            <p:ph type="ftr" sz="quarter" idx="11"/>
          </p:nvPr>
        </p:nvSpPr>
        <p:spPr/>
        <p:txBody>
          <a:bodyPr/>
          <a:lstStyle/>
          <a:p>
            <a:r>
              <a:rPr lang="hr-HR" noProof="0"/>
              <a:t>Dodajte podnožje</a:t>
            </a:r>
          </a:p>
        </p:txBody>
      </p:sp>
      <p:sp>
        <p:nvSpPr>
          <p:cNvPr id="4" name="Slide Number Placeholder 3"/>
          <p:cNvSpPr>
            <a:spLocks noGrp="1"/>
          </p:cNvSpPr>
          <p:nvPr>
            <p:ph type="sldNum" sz="quarter" idx="12"/>
          </p:nvPr>
        </p:nvSpPr>
        <p:spPr/>
        <p:txBody>
          <a:bodyPr/>
          <a:lstStyle/>
          <a:p>
            <a:fld id="{DF28FB93-0A08-4E7D-8E63-9EFA29F1E093}" type="slidenum">
              <a:rPr lang="hr-HR" noProof="0" smtClean="0"/>
              <a:pPr/>
              <a:t>‹#›</a:t>
            </a:fld>
            <a:endParaRPr lang="hr-HR" noProof="0"/>
          </a:p>
        </p:txBody>
      </p:sp>
      <p:grpSp>
        <p:nvGrpSpPr>
          <p:cNvPr id="5" name="donja slika">
            <a:extLst>
              <a:ext uri="{FF2B5EF4-FFF2-40B4-BE49-F238E27FC236}">
                <a16:creationId xmlns:a16="http://schemas.microsoft.com/office/drawing/2014/main" id="{1AE9495C-66A2-50E3-ACDB-DFAEB2E5B17E}"/>
              </a:ext>
            </a:extLst>
          </p:cNvPr>
          <p:cNvGrpSpPr/>
          <p:nvPr userDrawn="1"/>
        </p:nvGrpSpPr>
        <p:grpSpPr>
          <a:xfrm>
            <a:off x="0" y="6309360"/>
            <a:ext cx="12190231" cy="548640"/>
            <a:chOff x="0" y="6309360"/>
            <a:chExt cx="12190231" cy="548640"/>
          </a:xfrm>
        </p:grpSpPr>
        <p:sp>
          <p:nvSpPr>
            <p:cNvPr id="6" name="Pravokutnik 5">
              <a:extLst>
                <a:ext uri="{FF2B5EF4-FFF2-40B4-BE49-F238E27FC236}">
                  <a16:creationId xmlns:a16="http://schemas.microsoft.com/office/drawing/2014/main" id="{BB96C146-8CA6-D980-5D9C-49D140CF8CC0}"/>
                </a:ext>
              </a:extLst>
            </p:cNvPr>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hr-HR" noProof="0">
                <a:latin typeface="Calibri" panose="020F0502020204030204" pitchFamily="34" charset="0"/>
              </a:endParaRPr>
            </a:p>
          </p:txBody>
        </p:sp>
        <p:sp>
          <p:nvSpPr>
            <p:cNvPr id="7" name="Pravokutnik 6">
              <a:extLst>
                <a:ext uri="{FF2B5EF4-FFF2-40B4-BE49-F238E27FC236}">
                  <a16:creationId xmlns:a16="http://schemas.microsoft.com/office/drawing/2014/main" id="{7709BE1E-32F2-460E-A257-11272C823A3C}"/>
                </a:ext>
              </a:extLst>
            </p:cNvPr>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hr-HR" noProof="0">
                <a:latin typeface="Calibri" panose="020F0502020204030204" pitchFamily="34" charset="0"/>
              </a:endParaRPr>
            </a:p>
          </p:txBody>
        </p:sp>
        <p:sp>
          <p:nvSpPr>
            <p:cNvPr id="8" name="Pravokutnik 7">
              <a:extLst>
                <a:ext uri="{FF2B5EF4-FFF2-40B4-BE49-F238E27FC236}">
                  <a16:creationId xmlns:a16="http://schemas.microsoft.com/office/drawing/2014/main" id="{15FEA02F-A18B-9EC9-045C-6926BCC1A69F}"/>
                </a:ext>
              </a:extLst>
            </p:cNvPr>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hr-HR" noProof="0">
                <a:latin typeface="Calibri" panose="020F0502020204030204" pitchFamily="34" charset="0"/>
              </a:endParaRPr>
            </a:p>
          </p:txBody>
        </p:sp>
      </p:grpSp>
    </p:spTree>
    <p:extLst>
      <p:ext uri="{BB962C8B-B14F-4D97-AF65-F5344CB8AC3E}">
        <p14:creationId xmlns:p14="http://schemas.microsoft.com/office/powerpoint/2010/main" val="2212202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1444295" y="798973"/>
            <a:ext cx="3272247" cy="2247117"/>
          </a:xfrm>
        </p:spPr>
        <p:txBody>
          <a:bodyPr anchor="b">
            <a:normAutofit/>
          </a:bodyPr>
          <a:lstStyle>
            <a:lvl1pPr algn="l">
              <a:defRPr sz="2399"/>
            </a:lvl1pPr>
          </a:lstStyle>
          <a:p>
            <a:r>
              <a:rPr lang="hr-HR"/>
              <a:t>Kliknite da biste uredili stil naslova matrice</a:t>
            </a:r>
            <a:endParaRPr lang="en-US" dirty="0"/>
          </a:p>
        </p:txBody>
      </p:sp>
      <p:sp>
        <p:nvSpPr>
          <p:cNvPr id="3" name="Content Placeholder 2"/>
          <p:cNvSpPr>
            <a:spLocks noGrp="1"/>
          </p:cNvSpPr>
          <p:nvPr>
            <p:ph idx="1"/>
          </p:nvPr>
        </p:nvSpPr>
        <p:spPr>
          <a:xfrm>
            <a:off x="5042401" y="798974"/>
            <a:ext cx="6010904" cy="4658826"/>
          </a:xfrm>
        </p:spPr>
        <p:txBody>
          <a:bodyPr anchor="ct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1444295" y="3205492"/>
            <a:ext cx="3274160" cy="2248181"/>
          </a:xfrm>
        </p:spPr>
        <p:txBody>
          <a:bodyPr/>
          <a:lstStyle>
            <a:lvl1pPr marL="0" indent="0" algn="l">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3381842F-B807-4AEA-936E-11C2DC1DBF02}" type="datetime1">
              <a:rPr lang="hr-HR" noProof="0" smtClean="0"/>
              <a:t>14.10.2024.</a:t>
            </a:fld>
            <a:endParaRPr lang="hr-HR" noProof="0"/>
          </a:p>
        </p:txBody>
      </p:sp>
      <p:sp>
        <p:nvSpPr>
          <p:cNvPr id="6" name="Footer Placeholder 5"/>
          <p:cNvSpPr>
            <a:spLocks noGrp="1"/>
          </p:cNvSpPr>
          <p:nvPr>
            <p:ph type="ftr" sz="quarter" idx="11"/>
          </p:nvPr>
        </p:nvSpPr>
        <p:spPr/>
        <p:txBody>
          <a:bodyPr/>
          <a:lstStyle/>
          <a:p>
            <a:r>
              <a:rPr lang="hr-HR" noProof="0"/>
              <a:t>Dodajte podnožje</a:t>
            </a:r>
          </a:p>
        </p:txBody>
      </p:sp>
      <p:sp>
        <p:nvSpPr>
          <p:cNvPr id="7" name="Slide Number Placeholder 6"/>
          <p:cNvSpPr>
            <a:spLocks noGrp="1"/>
          </p:cNvSpPr>
          <p:nvPr>
            <p:ph type="sldNum" sz="quarter" idx="12"/>
          </p:nvPr>
        </p:nvSpPr>
        <p:spPr/>
        <p:txBody>
          <a:bodyPr/>
          <a:lstStyle/>
          <a:p>
            <a:fld id="{DF28FB93-0A08-4E7D-8E63-9EFA29F1E093}" type="slidenum">
              <a:rPr lang="hr-HR" noProof="0" smtClean="0"/>
              <a:pPr/>
              <a:t>‹#›</a:t>
            </a:fld>
            <a:endParaRPr lang="hr-HR" noProof="0"/>
          </a:p>
        </p:txBody>
      </p:sp>
      <p:cxnSp>
        <p:nvCxnSpPr>
          <p:cNvPr id="17" name="Straight Connector 16"/>
          <p:cNvCxnSpPr/>
          <p:nvPr/>
        </p:nvCxnSpPr>
        <p:spPr>
          <a:xfrm>
            <a:off x="1447903" y="3205491"/>
            <a:ext cx="326863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00226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grpSp>
        <p:nvGrpSpPr>
          <p:cNvPr id="8" name="Group 7"/>
          <p:cNvGrpSpPr/>
          <p:nvPr/>
        </p:nvGrpSpPr>
        <p:grpSpPr>
          <a:xfrm>
            <a:off x="7475440" y="482171"/>
            <a:ext cx="4073472"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0828" y="1129513"/>
            <a:ext cx="5530887" cy="1830584"/>
          </a:xfrm>
        </p:spPr>
        <p:txBody>
          <a:bodyPr anchor="b">
            <a:normAutofit/>
          </a:bodyPr>
          <a:lstStyle>
            <a:lvl1pPr>
              <a:defRPr sz="3199"/>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8122274" y="1122543"/>
            <a:ext cx="2790444" cy="3866327"/>
          </a:xfrm>
          <a:solidFill>
            <a:schemeClr val="bg1">
              <a:lumMod val="85000"/>
            </a:schemeClr>
          </a:solidFill>
          <a:ln w="9525" cap="sq">
            <a:noFill/>
            <a:miter lim="800000"/>
          </a:ln>
          <a:effectLst/>
        </p:spPr>
        <p:txBody>
          <a:bodyPr anchor="t"/>
          <a:lstStyle>
            <a:lvl1pPr marL="0" indent="0" algn="ctr">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hr-HR"/>
              <a:t>Kliknite ikonu da biste dodali  sliku</a:t>
            </a:r>
            <a:endParaRPr lang="en-US" dirty="0"/>
          </a:p>
        </p:txBody>
      </p:sp>
      <p:sp>
        <p:nvSpPr>
          <p:cNvPr id="4" name="Text Placeholder 3"/>
          <p:cNvSpPr>
            <a:spLocks noGrp="1"/>
          </p:cNvSpPr>
          <p:nvPr>
            <p:ph type="body" sz="half" idx="2"/>
          </p:nvPr>
        </p:nvSpPr>
        <p:spPr>
          <a:xfrm>
            <a:off x="1449951" y="3145992"/>
            <a:ext cx="5522965" cy="2003742"/>
          </a:xfrm>
        </p:spPr>
        <p:txBody>
          <a:bodyPr>
            <a:normAutofit/>
          </a:bodyPr>
          <a:lstStyle>
            <a:lvl1pPr marL="0" indent="0" algn="l">
              <a:buNone/>
              <a:defRPr sz="1799"/>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r-HR"/>
              <a:t>Kliknite da biste uredili matrice</a:t>
            </a:r>
          </a:p>
        </p:txBody>
      </p:sp>
      <p:sp>
        <p:nvSpPr>
          <p:cNvPr id="5" name="Date Placeholder 4"/>
          <p:cNvSpPr>
            <a:spLocks noGrp="1"/>
          </p:cNvSpPr>
          <p:nvPr>
            <p:ph type="dt" sz="half" idx="10"/>
          </p:nvPr>
        </p:nvSpPr>
        <p:spPr>
          <a:xfrm>
            <a:off x="1447005" y="5469857"/>
            <a:ext cx="5525912" cy="320123"/>
          </a:xfrm>
        </p:spPr>
        <p:txBody>
          <a:bodyPr/>
          <a:lstStyle>
            <a:lvl1pPr algn="l">
              <a:defRPr/>
            </a:lvl1pPr>
          </a:lstStyle>
          <a:p>
            <a:fld id="{CD62F306-EBA6-4403-BF33-C6E6FFB1C037}" type="datetime1">
              <a:rPr lang="hr-HR" noProof="0" smtClean="0"/>
              <a:t>14.10.2024.</a:t>
            </a:fld>
            <a:endParaRPr lang="hr-HR" noProof="0"/>
          </a:p>
        </p:txBody>
      </p:sp>
      <p:sp>
        <p:nvSpPr>
          <p:cNvPr id="6" name="Footer Placeholder 5"/>
          <p:cNvSpPr>
            <a:spLocks noGrp="1"/>
          </p:cNvSpPr>
          <p:nvPr>
            <p:ph type="ftr" sz="quarter" idx="11"/>
          </p:nvPr>
        </p:nvSpPr>
        <p:spPr>
          <a:xfrm>
            <a:off x="1447005" y="318641"/>
            <a:ext cx="5539561" cy="320931"/>
          </a:xfrm>
        </p:spPr>
        <p:txBody>
          <a:bodyPr/>
          <a:lstStyle/>
          <a:p>
            <a:r>
              <a:rPr lang="hr-HR" noProof="0"/>
              <a:t>Dodajte podnožje</a:t>
            </a:r>
          </a:p>
        </p:txBody>
      </p:sp>
      <p:sp>
        <p:nvSpPr>
          <p:cNvPr id="7" name="Slide Number Placeholder 6"/>
          <p:cNvSpPr>
            <a:spLocks noGrp="1"/>
          </p:cNvSpPr>
          <p:nvPr>
            <p:ph type="sldNum" sz="quarter" idx="12"/>
          </p:nvPr>
        </p:nvSpPr>
        <p:spPr/>
        <p:txBody>
          <a:bodyPr/>
          <a:lstStyle/>
          <a:p>
            <a:fld id="{DF28FB93-0A08-4E7D-8E63-9EFA29F1E093}" type="slidenum">
              <a:rPr lang="hr-HR" noProof="0" smtClean="0"/>
              <a:pPr/>
              <a:t>‹#›</a:t>
            </a:fld>
            <a:endParaRPr lang="hr-HR" noProof="0"/>
          </a:p>
        </p:txBody>
      </p:sp>
      <p:cxnSp>
        <p:nvCxnSpPr>
          <p:cNvPr id="31" name="Straight Connector 30"/>
          <p:cNvCxnSpPr/>
          <p:nvPr/>
        </p:nvCxnSpPr>
        <p:spPr>
          <a:xfrm>
            <a:off x="1447005" y="3143605"/>
            <a:ext cx="552591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07506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7"/>
            <a:ext cx="12188825"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88825" cy="742950"/>
          </a:xfrm>
          <a:prstGeom prst="rect">
            <a:avLst/>
          </a:prstGeom>
        </p:spPr>
      </p:pic>
      <p:sp>
        <p:nvSpPr>
          <p:cNvPr id="2" name="Title Placeholder 1"/>
          <p:cNvSpPr>
            <a:spLocks noGrp="1"/>
          </p:cNvSpPr>
          <p:nvPr>
            <p:ph type="title"/>
          </p:nvPr>
        </p:nvSpPr>
        <p:spPr>
          <a:xfrm>
            <a:off x="1451202" y="804520"/>
            <a:ext cx="9600774" cy="1049235"/>
          </a:xfrm>
          <a:prstGeom prst="rect">
            <a:avLst/>
          </a:prstGeom>
        </p:spPr>
        <p:txBody>
          <a:bodyPr vert="horz" lIns="91440" tIns="45720" rIns="91440" bIns="45720" rtlCol="0" anchor="t">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1451202" y="2015733"/>
            <a:ext cx="9600774" cy="3450613"/>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7552171" y="330370"/>
            <a:ext cx="3499803"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787FE24-5882-4499-95A0-A3F625F883E8}" type="datetime1">
              <a:rPr lang="hr-HR" noProof="0" smtClean="0"/>
              <a:t>14.10.2024.</a:t>
            </a:fld>
            <a:endParaRPr lang="hr-HR" noProof="0"/>
          </a:p>
        </p:txBody>
      </p:sp>
      <p:sp>
        <p:nvSpPr>
          <p:cNvPr id="5" name="Footer Placeholder 4"/>
          <p:cNvSpPr>
            <a:spLocks noGrp="1"/>
          </p:cNvSpPr>
          <p:nvPr>
            <p:ph type="ftr" sz="quarter" idx="3"/>
          </p:nvPr>
        </p:nvSpPr>
        <p:spPr>
          <a:xfrm>
            <a:off x="1451201" y="329308"/>
            <a:ext cx="5937289"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hr-HR" noProof="0"/>
              <a:t>Dodajte podnožje</a:t>
            </a:r>
          </a:p>
        </p:txBody>
      </p:sp>
      <p:sp>
        <p:nvSpPr>
          <p:cNvPr id="6" name="Slide Number Placeholder 5"/>
          <p:cNvSpPr>
            <a:spLocks noGrp="1"/>
          </p:cNvSpPr>
          <p:nvPr>
            <p:ph type="sldNum" sz="quarter" idx="4"/>
          </p:nvPr>
        </p:nvSpPr>
        <p:spPr>
          <a:xfrm>
            <a:off x="479935" y="798973"/>
            <a:ext cx="810808" cy="503578"/>
          </a:xfrm>
          <a:prstGeom prst="rect">
            <a:avLst/>
          </a:prstGeom>
        </p:spPr>
        <p:txBody>
          <a:bodyPr vert="horz" lIns="91440" tIns="45720" rIns="91440" bIns="45720" rtlCol="0" anchor="t"/>
          <a:lstStyle>
            <a:lvl1pPr algn="r">
              <a:defRPr sz="2799">
                <a:solidFill>
                  <a:schemeClr val="accent1"/>
                </a:solidFill>
              </a:defRPr>
            </a:lvl1pPr>
          </a:lstStyle>
          <a:p>
            <a:fld id="{DF28FB93-0A08-4E7D-8E63-9EFA29F1E093}" type="slidenum">
              <a:rPr lang="hr-HR" noProof="0" smtClean="0"/>
              <a:pPr/>
              <a:t>‹#›</a:t>
            </a:fld>
            <a:endParaRPr lang="hr-HR" noProof="0"/>
          </a:p>
        </p:txBody>
      </p:sp>
      <p:cxnSp>
        <p:nvCxnSpPr>
          <p:cNvPr id="10" name="Straight Connector 9"/>
          <p:cNvCxnSpPr/>
          <p:nvPr/>
        </p:nvCxnSpPr>
        <p:spPr>
          <a:xfrm>
            <a:off x="0" y="6128413"/>
            <a:ext cx="12188825"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4539606"/>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14"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126" rtl="0" eaLnBrk="1" latinLnBrk="0" hangingPunct="1">
        <a:lnSpc>
          <a:spcPct val="90000"/>
        </a:lnSpc>
        <a:spcBef>
          <a:spcPct val="0"/>
        </a:spcBef>
        <a:buNone/>
        <a:defRPr sz="3199" b="0" i="0" kern="1200" cap="all">
          <a:solidFill>
            <a:schemeClr val="tx1"/>
          </a:solidFill>
          <a:effectLst/>
          <a:latin typeface="+mj-lt"/>
          <a:ea typeface="+mj-ea"/>
          <a:cs typeface="+mj-cs"/>
        </a:defRPr>
      </a:lvl1pPr>
    </p:titleStyle>
    <p:bodyStyle>
      <a:lvl1pPr marL="228531" indent="-228531" algn="l" defTabSz="914126" rtl="0" eaLnBrk="1" latinLnBrk="0" hangingPunct="1">
        <a:lnSpc>
          <a:spcPct val="120000"/>
        </a:lnSpc>
        <a:spcBef>
          <a:spcPts val="1000"/>
        </a:spcBef>
        <a:buClr>
          <a:schemeClr val="accent1"/>
        </a:buClr>
        <a:buSzPct val="100000"/>
        <a:buFont typeface="Arial" panose="020B0604020202020204" pitchFamily="34" charset="0"/>
        <a:buChar char="•"/>
        <a:defRPr sz="1999" kern="1200">
          <a:solidFill>
            <a:schemeClr val="tx1"/>
          </a:solidFill>
          <a:effectLst/>
          <a:latin typeface="+mn-lt"/>
          <a:ea typeface="+mn-ea"/>
          <a:cs typeface="+mn-cs"/>
        </a:defRPr>
      </a:lvl1pPr>
      <a:lvl2pPr marL="685594"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799" kern="1200" cap="none" baseline="0">
          <a:solidFill>
            <a:schemeClr val="tx1"/>
          </a:solidFill>
          <a:effectLst/>
          <a:latin typeface="+mn-lt"/>
          <a:ea typeface="+mn-ea"/>
          <a:cs typeface="+mn-cs"/>
        </a:defRPr>
      </a:lvl2pPr>
      <a:lvl3pPr marL="1142657"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599720"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6783"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3846"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0908"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7971"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5034"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57000">
              <a:srgbClr val="FFF9E5"/>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Naslov 1"/>
          <p:cNvSpPr>
            <a:spLocks noGrp="1"/>
          </p:cNvSpPr>
          <p:nvPr>
            <p:ph type="ctrTitle"/>
          </p:nvPr>
        </p:nvSpPr>
        <p:spPr>
          <a:xfrm>
            <a:off x="981844" y="620688"/>
            <a:ext cx="10801200" cy="2887970"/>
          </a:xfrm>
        </p:spPr>
        <p:txBody>
          <a:bodyPr rtlCol="0">
            <a:normAutofit fontScale="90000"/>
          </a:bodyPr>
          <a:lstStyle/>
          <a:p>
            <a:pPr algn="ctr" rtl="0"/>
            <a:r>
              <a:rPr lang="hr-HR" sz="5400" dirty="0">
                <a:latin typeface="Bell MT" panose="02020503060305020303" pitchFamily="18" charset="0"/>
              </a:rPr>
              <a:t>„</a:t>
            </a:r>
            <a:r>
              <a:rPr lang="hr-HR" sz="4900" dirty="0">
                <a:latin typeface="Bell MT" panose="02020503060305020303" pitchFamily="18" charset="0"/>
              </a:rPr>
              <a:t>utjecaj potrošača u postupku donošenja propisa i akata”</a:t>
            </a:r>
            <a:br>
              <a:rPr lang="hr-HR" sz="4900" dirty="0">
                <a:latin typeface="Bell MT" panose="02020503060305020303" pitchFamily="18" charset="0"/>
              </a:rPr>
            </a:br>
            <a:br>
              <a:rPr lang="hr-HR" sz="4900" dirty="0">
                <a:latin typeface="Bell MT" panose="02020503060305020303" pitchFamily="18" charset="0"/>
              </a:rPr>
            </a:br>
            <a:br>
              <a:rPr lang="hr-HR" sz="4900" dirty="0">
                <a:latin typeface="Bell MT" panose="02020503060305020303" pitchFamily="18" charset="0"/>
              </a:rPr>
            </a:br>
            <a:r>
              <a:rPr lang="hr-HR" sz="3600" i="1" dirty="0">
                <a:solidFill>
                  <a:srgbClr val="002060"/>
                </a:solidFill>
                <a:latin typeface="Bell MT" panose="02020503060305020303" pitchFamily="18" charset="0"/>
              </a:rPr>
              <a:t>potrošačka piramida</a:t>
            </a:r>
          </a:p>
        </p:txBody>
      </p:sp>
      <p:sp>
        <p:nvSpPr>
          <p:cNvPr id="3" name="Rezervirano mjesto za sadržaj 2"/>
          <p:cNvSpPr>
            <a:spLocks noGrp="1"/>
          </p:cNvSpPr>
          <p:nvPr>
            <p:ph type="subTitle" idx="1"/>
          </p:nvPr>
        </p:nvSpPr>
        <p:spPr>
          <a:xfrm>
            <a:off x="189756" y="3573016"/>
            <a:ext cx="11665296" cy="2584637"/>
          </a:xfrm>
        </p:spPr>
        <p:txBody>
          <a:bodyPr rtlCol="0">
            <a:normAutofit/>
          </a:bodyPr>
          <a:lstStyle/>
          <a:p>
            <a:pPr algn="ctr" rtl="0"/>
            <a:r>
              <a:rPr lang="hr-HR" sz="2000" i="1" dirty="0">
                <a:solidFill>
                  <a:srgbClr val="002060"/>
                </a:solidFill>
                <a:latin typeface="Bell MT" panose="02020503060305020303" pitchFamily="18" charset="0"/>
              </a:rPr>
              <a:t>                       razvojna organizacija zaštite potrošača</a:t>
            </a:r>
          </a:p>
          <a:p>
            <a:pPr algn="ctr" rtl="0"/>
            <a:endParaRPr lang="hr-HR" sz="2000" dirty="0">
              <a:latin typeface="Bell MT" panose="02020503060305020303" pitchFamily="18" charset="0"/>
            </a:endParaRPr>
          </a:p>
          <a:p>
            <a:pPr algn="ctr" rtl="0"/>
            <a:endParaRPr lang="hr-HR" sz="2000" dirty="0">
              <a:latin typeface="Bell MT" panose="02020503060305020303" pitchFamily="18" charset="0"/>
            </a:endParaRPr>
          </a:p>
          <a:p>
            <a:pPr algn="ctr" rtl="0"/>
            <a:r>
              <a:rPr lang="hr-HR" sz="2000" dirty="0">
                <a:latin typeface="Bell MT" panose="02020503060305020303" pitchFamily="18" charset="0"/>
              </a:rPr>
              <a:t>                                                                                                                                                   Grad </a:t>
            </a:r>
            <a:r>
              <a:rPr lang="hr-HR" sz="2000" dirty="0" err="1">
                <a:latin typeface="Bell MT" panose="02020503060305020303" pitchFamily="18" charset="0"/>
              </a:rPr>
              <a:t>varaždin</a:t>
            </a:r>
            <a:endParaRPr lang="hr-HR" sz="2000" dirty="0">
              <a:latin typeface="Bell MT" panose="02020503060305020303" pitchFamily="18" charset="0"/>
            </a:endParaRPr>
          </a:p>
        </p:txBody>
      </p:sp>
      <p:pic>
        <p:nvPicPr>
          <p:cNvPr id="11" name="Slika 10">
            <a:extLst>
              <a:ext uri="{FF2B5EF4-FFF2-40B4-BE49-F238E27FC236}">
                <a16:creationId xmlns:a16="http://schemas.microsoft.com/office/drawing/2014/main" id="{A6884EEB-557A-1D07-FBA1-E9181BB1DFEB}"/>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1500"/>
                    </a14:imgEffect>
                  </a14:imgLayer>
                </a14:imgProps>
              </a:ext>
            </a:extLst>
          </a:blip>
          <a:stretch>
            <a:fillRect/>
          </a:stretch>
        </p:blipFill>
        <p:spPr>
          <a:xfrm>
            <a:off x="1058083" y="1383879"/>
            <a:ext cx="3635791" cy="3635791"/>
          </a:xfrm>
          <a:prstGeom prst="rect">
            <a:avLst/>
          </a:prstGeom>
          <a:noFill/>
        </p:spPr>
      </p:pic>
      <p:pic>
        <p:nvPicPr>
          <p:cNvPr id="15" name="Slika 14">
            <a:extLst>
              <a:ext uri="{FF2B5EF4-FFF2-40B4-BE49-F238E27FC236}">
                <a16:creationId xmlns:a16="http://schemas.microsoft.com/office/drawing/2014/main" id="{942B4EF2-B5B8-6DBD-FD17-F46882ACDFBB}"/>
              </a:ext>
            </a:extLst>
          </p:cNvPr>
          <p:cNvPicPr>
            <a:picLocks noChangeAspect="1"/>
          </p:cNvPicPr>
          <p:nvPr/>
        </p:nvPicPr>
        <p:blipFill>
          <a:blip r:embed="rId5"/>
          <a:stretch>
            <a:fillRect/>
          </a:stretch>
        </p:blipFill>
        <p:spPr>
          <a:xfrm>
            <a:off x="117748" y="5150565"/>
            <a:ext cx="3855211" cy="795137"/>
          </a:xfrm>
          <a:prstGeom prst="rect">
            <a:avLst/>
          </a:prstGeom>
        </p:spPr>
      </p:pic>
      <p:pic>
        <p:nvPicPr>
          <p:cNvPr id="17" name="Slika 16">
            <a:extLst>
              <a:ext uri="{FF2B5EF4-FFF2-40B4-BE49-F238E27FC236}">
                <a16:creationId xmlns:a16="http://schemas.microsoft.com/office/drawing/2014/main" id="{D50C1667-3FEB-72B7-8A63-D7FAA656AA8C}"/>
              </a:ext>
            </a:extLst>
          </p:cNvPr>
          <p:cNvPicPr>
            <a:picLocks noChangeAspect="1"/>
          </p:cNvPicPr>
          <p:nvPr/>
        </p:nvPicPr>
        <p:blipFill>
          <a:blip r:embed="rId6"/>
          <a:stretch>
            <a:fillRect/>
          </a:stretch>
        </p:blipFill>
        <p:spPr>
          <a:xfrm>
            <a:off x="8646545" y="4964993"/>
            <a:ext cx="986877" cy="980709"/>
          </a:xfrm>
          <a:prstGeom prst="rect">
            <a:avLst/>
          </a:prstGeom>
        </p:spPr>
      </p:pic>
      <p:pic>
        <p:nvPicPr>
          <p:cNvPr id="19" name="Grafika 18">
            <a:extLst>
              <a:ext uri="{FF2B5EF4-FFF2-40B4-BE49-F238E27FC236}">
                <a16:creationId xmlns:a16="http://schemas.microsoft.com/office/drawing/2014/main" id="{7C78115C-1459-6FF6-3728-C197C99A298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747495" y="5299802"/>
            <a:ext cx="3019425" cy="476250"/>
          </a:xfrm>
          <a:prstGeom prst="rect">
            <a:avLst/>
          </a:prstGeom>
        </p:spPr>
      </p:pic>
    </p:spTree>
    <p:extLst>
      <p:ext uri="{BB962C8B-B14F-4D97-AF65-F5344CB8AC3E}">
        <p14:creationId xmlns:p14="http://schemas.microsoft.com/office/powerpoint/2010/main" val="2957189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56000">
              <a:srgbClr val="FFF9E5"/>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Naslov 2"/>
          <p:cNvSpPr>
            <a:spLocks noGrp="1"/>
          </p:cNvSpPr>
          <p:nvPr>
            <p:ph type="title"/>
          </p:nvPr>
        </p:nvSpPr>
        <p:spPr/>
        <p:txBody>
          <a:bodyPr rtlCol="0"/>
          <a:lstStyle/>
          <a:p>
            <a:pPr rtl="0"/>
            <a:r>
              <a:rPr lang="hr-HR" dirty="0">
                <a:latin typeface="Bell MT" panose="02020503060305020303" pitchFamily="18" charset="0"/>
              </a:rPr>
              <a:t>piramida</a:t>
            </a:r>
          </a:p>
        </p:txBody>
      </p:sp>
      <p:sp>
        <p:nvSpPr>
          <p:cNvPr id="2" name="Rezervirano mjesto za sadržaj 1"/>
          <p:cNvSpPr>
            <a:spLocks noGrp="1"/>
          </p:cNvSpPr>
          <p:nvPr>
            <p:ph idx="1"/>
          </p:nvPr>
        </p:nvSpPr>
        <p:spPr>
          <a:xfrm>
            <a:off x="369776" y="1888423"/>
            <a:ext cx="11449272" cy="4887613"/>
          </a:xfrm>
        </p:spPr>
        <p:txBody>
          <a:bodyPr rtlCol="0">
            <a:normAutofit fontScale="92500" lnSpcReduction="20000"/>
          </a:bodyPr>
          <a:lstStyle/>
          <a:p>
            <a:pPr rtl="0"/>
            <a:r>
              <a:rPr lang="hr-HR" dirty="0">
                <a:solidFill>
                  <a:schemeClr val="tx1">
                    <a:lumMod val="50000"/>
                    <a:lumOff val="50000"/>
                  </a:schemeClr>
                </a:solidFill>
                <a:latin typeface="Calibri" panose="020F0502020204030204" pitchFamily="34" charset="0"/>
              </a:rPr>
              <a:t>Ministarstva su najviša instanca, odgovorna za stvaranje zakonskog okvira i politike zaštite potrošača. Donose zakone i strategije koje reguliraju tržište i osiguravaju zaštitu potrošača na nacionalnoj razini.</a:t>
            </a:r>
          </a:p>
          <a:p>
            <a:pPr rtl="0"/>
            <a:r>
              <a:rPr lang="hr-HR" dirty="0">
                <a:solidFill>
                  <a:srgbClr val="FF0000"/>
                </a:solidFill>
                <a:latin typeface="Calibri" panose="020F0502020204030204" pitchFamily="34" charset="0"/>
              </a:rPr>
              <a:t>Regulatorna tijela za energetiku, telekomunikacije, itd. njihova uloga je osigurati da pružatelji usluga poštuju zakone i da se potrošači ne susreću s nepravednim poslovnim praksama.</a:t>
            </a:r>
          </a:p>
          <a:p>
            <a:pPr rtl="0"/>
            <a:r>
              <a:rPr lang="hr-HR" dirty="0">
                <a:solidFill>
                  <a:srgbClr val="FF9900"/>
                </a:solidFill>
                <a:latin typeface="Calibri" panose="020F0502020204030204" pitchFamily="34" charset="0"/>
              </a:rPr>
              <a:t>Općine i gradovi imaju ključnu ulogu u reguliranju i nadzoru pružatelja javnih usluga na svom području. Oni također donose lokalne propise koji se odnose na kvalitetu i cijene javnih usluga te osiguravaju mehanizme za pritužbe potrošača.</a:t>
            </a:r>
          </a:p>
          <a:p>
            <a:pPr rtl="0"/>
            <a:r>
              <a:rPr lang="hr-HR" dirty="0">
                <a:solidFill>
                  <a:srgbClr val="FF9900"/>
                </a:solidFill>
                <a:latin typeface="Calibri" panose="020F0502020204030204" pitchFamily="34" charset="0"/>
              </a:rPr>
              <a:t>Pružatelji javnih usluga - tvrtke i organizacije koje nude javne usluge poput električne energije, vode, otpada, komunalnih usluga, telekomunikacija itd. Oni su dužni pružati usluge u skladu sa zakonima i standardima, dok istovremeno odgovaraju na potrebe potrošača.</a:t>
            </a:r>
          </a:p>
          <a:p>
            <a:pPr rtl="0"/>
            <a:r>
              <a:rPr lang="hr-HR" dirty="0">
                <a:solidFill>
                  <a:srgbClr val="00CC99"/>
                </a:solidFill>
                <a:latin typeface="Calibri" panose="020F0502020204030204" pitchFamily="34" charset="0"/>
              </a:rPr>
              <a:t>Udruge - aktivno zastupaju interese potrošača pred tijelima vlasti, pružateljima usluga i regulatorima. Njihova je zadaća educirati potrošače, prikupljati njihove pritužbe i zagovarati poboljšanja u zakonodavnom okviru.</a:t>
            </a:r>
          </a:p>
          <a:p>
            <a:pPr rtl="0"/>
            <a:r>
              <a:rPr lang="hr-HR" b="1" dirty="0">
                <a:solidFill>
                  <a:srgbClr val="0070C0"/>
                </a:solidFill>
                <a:latin typeface="Calibri" panose="020F0502020204030204" pitchFamily="34" charset="0"/>
              </a:rPr>
              <a:t>Potrošači su temelj sustava i krajnji korisnici. Njihova iskustva, pritužbe i prijedlozi pokreću promjene u zakonima i propisima.</a:t>
            </a:r>
          </a:p>
        </p:txBody>
      </p:sp>
      <p:pic>
        <p:nvPicPr>
          <p:cNvPr id="7" name="Slika 6">
            <a:extLst>
              <a:ext uri="{FF2B5EF4-FFF2-40B4-BE49-F238E27FC236}">
                <a16:creationId xmlns:a16="http://schemas.microsoft.com/office/drawing/2014/main" id="{9D6F7BA2-075E-3ACA-FFB4-BF613766AB60}"/>
              </a:ext>
            </a:extLst>
          </p:cNvPr>
          <p:cNvPicPr>
            <a:picLocks noChangeAspect="1"/>
          </p:cNvPicPr>
          <p:nvPr/>
        </p:nvPicPr>
        <p:blipFill>
          <a:blip r:embed="rId3"/>
          <a:stretch>
            <a:fillRect/>
          </a:stretch>
        </p:blipFill>
        <p:spPr>
          <a:xfrm>
            <a:off x="10270876" y="21898"/>
            <a:ext cx="1812164" cy="1904400"/>
          </a:xfrm>
          <a:prstGeom prst="rect">
            <a:avLst/>
          </a:prstGeom>
        </p:spPr>
      </p:pic>
    </p:spTree>
    <p:extLst>
      <p:ext uri="{BB962C8B-B14F-4D97-AF65-F5344CB8AC3E}">
        <p14:creationId xmlns:p14="http://schemas.microsoft.com/office/powerpoint/2010/main" val="1200217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53000">
              <a:srgbClr val="FFF9E5"/>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Naslov 2"/>
          <p:cNvSpPr>
            <a:spLocks noGrp="1"/>
          </p:cNvSpPr>
          <p:nvPr>
            <p:ph type="title"/>
          </p:nvPr>
        </p:nvSpPr>
        <p:spPr/>
        <p:txBody>
          <a:bodyPr rtlCol="0"/>
          <a:lstStyle/>
          <a:p>
            <a:pPr algn="ctr" rtl="0"/>
            <a:r>
              <a:rPr lang="hr-HR" dirty="0">
                <a:latin typeface="Bell MT" panose="02020503060305020303" pitchFamily="18" charset="0"/>
              </a:rPr>
              <a:t>Hvala na pažnji!</a:t>
            </a:r>
          </a:p>
        </p:txBody>
      </p:sp>
      <p:pic>
        <p:nvPicPr>
          <p:cNvPr id="6" name="Rezervirano mjesto sadržaja 5">
            <a:extLst>
              <a:ext uri="{FF2B5EF4-FFF2-40B4-BE49-F238E27FC236}">
                <a16:creationId xmlns:a16="http://schemas.microsoft.com/office/drawing/2014/main" id="{83D3D38A-25BE-DBFF-15CE-56E08098F638}"/>
              </a:ext>
            </a:extLst>
          </p:cNvPr>
          <p:cNvPicPr>
            <a:picLocks noGrp="1" noChangeAspect="1"/>
          </p:cNvPicPr>
          <p:nvPr>
            <p:ph idx="1"/>
          </p:nvPr>
        </p:nvPicPr>
        <p:blipFill>
          <a:blip r:embed="rId3"/>
          <a:stretch>
            <a:fillRect/>
          </a:stretch>
        </p:blipFill>
        <p:spPr>
          <a:xfrm>
            <a:off x="2350528" y="852497"/>
            <a:ext cx="4772083" cy="4502862"/>
          </a:xfrm>
        </p:spPr>
      </p:pic>
      <p:pic>
        <p:nvPicPr>
          <p:cNvPr id="7" name="Slika 6">
            <a:extLst>
              <a:ext uri="{FF2B5EF4-FFF2-40B4-BE49-F238E27FC236}">
                <a16:creationId xmlns:a16="http://schemas.microsoft.com/office/drawing/2014/main" id="{7ACAC667-A224-DCDE-6B5B-6DE161EBED5C}"/>
              </a:ext>
            </a:extLst>
          </p:cNvPr>
          <p:cNvPicPr>
            <a:picLocks noChangeAspect="1"/>
          </p:cNvPicPr>
          <p:nvPr/>
        </p:nvPicPr>
        <p:blipFill>
          <a:blip r:embed="rId4"/>
          <a:stretch>
            <a:fillRect/>
          </a:stretch>
        </p:blipFill>
        <p:spPr>
          <a:xfrm>
            <a:off x="7102524" y="2708920"/>
            <a:ext cx="3168352" cy="1353234"/>
          </a:xfrm>
          <a:prstGeom prst="rect">
            <a:avLst/>
          </a:prstGeom>
        </p:spPr>
      </p:pic>
      <p:pic>
        <p:nvPicPr>
          <p:cNvPr id="8" name="Slika 7">
            <a:extLst>
              <a:ext uri="{FF2B5EF4-FFF2-40B4-BE49-F238E27FC236}">
                <a16:creationId xmlns:a16="http://schemas.microsoft.com/office/drawing/2014/main" id="{0E7D7035-EF6D-E1A1-2E3D-A868F4302304}"/>
              </a:ext>
            </a:extLst>
          </p:cNvPr>
          <p:cNvPicPr>
            <a:picLocks noChangeAspect="1"/>
          </p:cNvPicPr>
          <p:nvPr/>
        </p:nvPicPr>
        <p:blipFill>
          <a:blip r:embed="rId5"/>
          <a:stretch>
            <a:fillRect/>
          </a:stretch>
        </p:blipFill>
        <p:spPr>
          <a:xfrm>
            <a:off x="403877" y="5245274"/>
            <a:ext cx="3859102" cy="792549"/>
          </a:xfrm>
          <a:prstGeom prst="rect">
            <a:avLst/>
          </a:prstGeom>
        </p:spPr>
      </p:pic>
      <p:pic>
        <p:nvPicPr>
          <p:cNvPr id="9" name="Slika 8">
            <a:extLst>
              <a:ext uri="{FF2B5EF4-FFF2-40B4-BE49-F238E27FC236}">
                <a16:creationId xmlns:a16="http://schemas.microsoft.com/office/drawing/2014/main" id="{BA9458A5-132A-FB2A-EBBB-D94617735989}"/>
              </a:ext>
            </a:extLst>
          </p:cNvPr>
          <p:cNvPicPr>
            <a:picLocks noChangeAspect="1"/>
          </p:cNvPicPr>
          <p:nvPr/>
        </p:nvPicPr>
        <p:blipFill>
          <a:blip r:embed="rId6"/>
          <a:stretch>
            <a:fillRect/>
          </a:stretch>
        </p:blipFill>
        <p:spPr>
          <a:xfrm>
            <a:off x="8470676" y="5372739"/>
            <a:ext cx="3017782" cy="481626"/>
          </a:xfrm>
          <a:prstGeom prst="rect">
            <a:avLst/>
          </a:prstGeom>
        </p:spPr>
      </p:pic>
      <p:pic>
        <p:nvPicPr>
          <p:cNvPr id="10" name="Slika 9">
            <a:extLst>
              <a:ext uri="{FF2B5EF4-FFF2-40B4-BE49-F238E27FC236}">
                <a16:creationId xmlns:a16="http://schemas.microsoft.com/office/drawing/2014/main" id="{10632E6A-BCFF-81E7-55EC-1523B354D93C}"/>
              </a:ext>
            </a:extLst>
          </p:cNvPr>
          <p:cNvPicPr>
            <a:picLocks noChangeAspect="1"/>
          </p:cNvPicPr>
          <p:nvPr/>
        </p:nvPicPr>
        <p:blipFill>
          <a:blip r:embed="rId7"/>
          <a:stretch>
            <a:fillRect/>
          </a:stretch>
        </p:blipFill>
        <p:spPr>
          <a:xfrm>
            <a:off x="4977903" y="5094799"/>
            <a:ext cx="987638" cy="981541"/>
          </a:xfrm>
          <a:prstGeom prst="rect">
            <a:avLst/>
          </a:prstGeom>
        </p:spPr>
      </p:pic>
      <p:pic>
        <p:nvPicPr>
          <p:cNvPr id="12" name="Slika 11">
            <a:extLst>
              <a:ext uri="{FF2B5EF4-FFF2-40B4-BE49-F238E27FC236}">
                <a16:creationId xmlns:a16="http://schemas.microsoft.com/office/drawing/2014/main" id="{E9025955-EA0D-3DCE-412E-F6394E3DF36D}"/>
              </a:ext>
            </a:extLst>
          </p:cNvPr>
          <p:cNvPicPr>
            <a:picLocks noChangeAspect="1"/>
          </p:cNvPicPr>
          <p:nvPr/>
        </p:nvPicPr>
        <p:blipFill>
          <a:blip r:embed="rId8"/>
          <a:stretch>
            <a:fillRect/>
          </a:stretch>
        </p:blipFill>
        <p:spPr>
          <a:xfrm>
            <a:off x="5806380" y="5364156"/>
            <a:ext cx="2408129" cy="554784"/>
          </a:xfrm>
          <a:prstGeom prst="rect">
            <a:avLst/>
          </a:prstGeom>
        </p:spPr>
      </p:pic>
    </p:spTree>
    <p:extLst>
      <p:ext uri="{BB962C8B-B14F-4D97-AF65-F5344CB8AC3E}">
        <p14:creationId xmlns:p14="http://schemas.microsoft.com/office/powerpoint/2010/main" val="897847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42000">
              <a:srgbClr val="FFF9E5"/>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Naslov 1"/>
          <p:cNvSpPr>
            <a:spLocks noGrp="1"/>
          </p:cNvSpPr>
          <p:nvPr>
            <p:ph type="title"/>
          </p:nvPr>
        </p:nvSpPr>
        <p:spPr>
          <a:xfrm>
            <a:off x="981844" y="767185"/>
            <a:ext cx="9600774" cy="536247"/>
          </a:xfrm>
        </p:spPr>
        <p:txBody>
          <a:bodyPr rtlCol="0">
            <a:normAutofit fontScale="90000"/>
          </a:bodyPr>
          <a:lstStyle/>
          <a:p>
            <a:pPr rtl="0"/>
            <a:r>
              <a:rPr lang="hr-HR" sz="3600" dirty="0">
                <a:latin typeface="Bell MT" panose="02020503060305020303" pitchFamily="18" charset="0"/>
              </a:rPr>
              <a:t>Ciljevi projekta </a:t>
            </a:r>
            <a:br>
              <a:rPr lang="hr-HR" dirty="0">
                <a:latin typeface="Bell MT" panose="02020503060305020303" pitchFamily="18" charset="0"/>
              </a:rPr>
            </a:br>
            <a:endParaRPr lang="hr-HR" dirty="0">
              <a:latin typeface="Bell MT" panose="02020503060305020303" pitchFamily="18" charset="0"/>
            </a:endParaRPr>
          </a:p>
        </p:txBody>
      </p:sp>
      <p:sp>
        <p:nvSpPr>
          <p:cNvPr id="3" name="Rezervirano mjesto za sadržaj 2"/>
          <p:cNvSpPr>
            <a:spLocks noGrp="1"/>
          </p:cNvSpPr>
          <p:nvPr>
            <p:ph idx="1"/>
          </p:nvPr>
        </p:nvSpPr>
        <p:spPr>
          <a:xfrm>
            <a:off x="621804" y="1916832"/>
            <a:ext cx="10945216" cy="4536504"/>
          </a:xfrm>
        </p:spPr>
        <p:txBody>
          <a:bodyPr rtlCol="0">
            <a:normAutofit fontScale="77500" lnSpcReduction="20000"/>
          </a:bodyPr>
          <a:lstStyle/>
          <a:p>
            <a:pPr rtl="0"/>
            <a:r>
              <a:rPr lang="hr-HR" sz="2600" dirty="0">
                <a:latin typeface="Calibri" panose="020F0502020204030204" pitchFamily="34" charset="0"/>
              </a:rPr>
              <a:t>poticanje razmjene znanja i iskustava između različitih dionika u društvu, ostvarivanje novih suradnji, međusektorska umrežavanja i partnerstva na lokalnoj, regionalnoj, nacionalnoj i međunarodnoj razini,</a:t>
            </a:r>
          </a:p>
          <a:p>
            <a:pPr rtl="0"/>
            <a:r>
              <a:rPr lang="hr-HR" sz="2600" dirty="0">
                <a:latin typeface="Calibri" panose="020F0502020204030204" pitchFamily="34" charset="0"/>
              </a:rPr>
              <a:t> provođenje projekta koji pridonose dobrobiti građana kroz informiranje i educiranje odgovornih osoba koje utječu na donošenje  i rješavanje određenih društvenih problema</a:t>
            </a:r>
          </a:p>
          <a:p>
            <a:pPr rtl="0"/>
            <a:r>
              <a:rPr lang="hr-HR" sz="2600" dirty="0">
                <a:latin typeface="Calibri" panose="020F0502020204030204" pitchFamily="34" charset="0"/>
              </a:rPr>
              <a:t>doprinošenje razvoju općina i gradova županije  kroz uključivanje članova Savjetodavnog tijela za zaštitu potrošača u provedbu projekta</a:t>
            </a:r>
          </a:p>
          <a:p>
            <a:pPr rtl="0"/>
            <a:r>
              <a:rPr lang="hr-HR" sz="2600" dirty="0">
                <a:latin typeface="Calibri" panose="020F0502020204030204" pitchFamily="34" charset="0"/>
              </a:rPr>
              <a:t>jačanje kapaciteta udruga za zaštitu prava potrošača te omogućavanje provođenja edukacija, savjetovanja, informiranja i jačanja svijesti potrošača o njihovim temeljnim pravima</a:t>
            </a:r>
          </a:p>
          <a:p>
            <a:pPr rtl="0"/>
            <a:r>
              <a:rPr lang="hr-HR" sz="2600" dirty="0">
                <a:latin typeface="Calibri" panose="020F0502020204030204" pitchFamily="34" charset="0"/>
              </a:rPr>
              <a:t>unapređenje svijesti o važnosti i značaju poštivanja, unaprjeđivanja i promicanja ljudskih prava i razvoja civilnog društva</a:t>
            </a:r>
          </a:p>
          <a:p>
            <a:pPr rtl="0"/>
            <a:r>
              <a:rPr lang="hr-HR" sz="2600" dirty="0">
                <a:latin typeface="Calibri" panose="020F0502020204030204" pitchFamily="34" charset="0"/>
              </a:rPr>
              <a:t>unapređenje položaja svih ranjivih i socijalnih skupina</a:t>
            </a:r>
          </a:p>
          <a:p>
            <a:pPr rtl="0"/>
            <a:endParaRPr lang="hr-HR" dirty="0">
              <a:latin typeface="Calibri" panose="020F0502020204030204" pitchFamily="34" charset="0"/>
            </a:endParaRPr>
          </a:p>
          <a:p>
            <a:pPr rtl="0"/>
            <a:endParaRPr lang="hr-HR" dirty="0">
              <a:latin typeface="Calibri" panose="020F0502020204030204" pitchFamily="34" charset="0"/>
            </a:endParaRPr>
          </a:p>
          <a:p>
            <a:pPr rtl="0"/>
            <a:endParaRPr lang="hr-HR" dirty="0">
              <a:latin typeface="Calibri" panose="020F0502020204030204" pitchFamily="34" charset="0"/>
            </a:endParaRPr>
          </a:p>
          <a:p>
            <a:pPr rtl="0"/>
            <a:endParaRPr lang="hr-HR" dirty="0">
              <a:latin typeface="Calibri" panose="020F0502020204030204" pitchFamily="34" charset="0"/>
            </a:endParaRPr>
          </a:p>
          <a:p>
            <a:pPr rtl="0"/>
            <a:endParaRPr lang="hr-HR" dirty="0">
              <a:latin typeface="Calibri" panose="020F0502020204030204" pitchFamily="34" charset="0"/>
            </a:endParaRPr>
          </a:p>
        </p:txBody>
      </p:sp>
    </p:spTree>
    <p:extLst>
      <p:ext uri="{BB962C8B-B14F-4D97-AF65-F5344CB8AC3E}">
        <p14:creationId xmlns:p14="http://schemas.microsoft.com/office/powerpoint/2010/main" val="314811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44000">
              <a:srgbClr val="FFF9E5"/>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Naslov 2"/>
          <p:cNvSpPr>
            <a:spLocks noGrp="1"/>
          </p:cNvSpPr>
          <p:nvPr>
            <p:ph type="title"/>
          </p:nvPr>
        </p:nvSpPr>
        <p:spPr>
          <a:xfrm>
            <a:off x="765820" y="804520"/>
            <a:ext cx="9600774" cy="1049235"/>
          </a:xfrm>
        </p:spPr>
        <p:txBody>
          <a:bodyPr rtlCol="0"/>
          <a:lstStyle/>
          <a:p>
            <a:pPr rtl="0"/>
            <a:r>
              <a:rPr lang="hr-HR" dirty="0">
                <a:latin typeface="Bell MT" panose="02020503060305020303" pitchFamily="18" charset="0"/>
              </a:rPr>
              <a:t>ELEMENTI PROVEDBE</a:t>
            </a:r>
          </a:p>
        </p:txBody>
      </p:sp>
      <p:sp>
        <p:nvSpPr>
          <p:cNvPr id="2" name="Rezervirano mjesto za sadržaj 1"/>
          <p:cNvSpPr>
            <a:spLocks noGrp="1"/>
          </p:cNvSpPr>
          <p:nvPr>
            <p:ph idx="1"/>
          </p:nvPr>
        </p:nvSpPr>
        <p:spPr>
          <a:xfrm>
            <a:off x="909836" y="2015733"/>
            <a:ext cx="10142140" cy="4037747"/>
          </a:xfrm>
        </p:spPr>
        <p:txBody>
          <a:bodyPr rtlCol="0">
            <a:normAutofit fontScale="92500"/>
          </a:bodyPr>
          <a:lstStyle/>
          <a:p>
            <a:pPr rtl="0"/>
            <a:r>
              <a:rPr lang="hr-HR" dirty="0">
                <a:latin typeface="Calibri" panose="020F0502020204030204" pitchFamily="34" charset="0"/>
              </a:rPr>
              <a:t>Međusektorska suradnja i povezivanje - upoznavanje udruga s načinom i mogućnostima uključivanja u provedbu politike zaštite potrošača, utjecaj na zakone i propise kroz radionice</a:t>
            </a:r>
          </a:p>
          <a:p>
            <a:pPr rtl="0"/>
            <a:r>
              <a:rPr lang="hr-HR" dirty="0">
                <a:latin typeface="Calibri" panose="020F0502020204030204" pitchFamily="34" charset="0"/>
              </a:rPr>
              <a:t>Uloga i važnost JLP(R)S u sustavu zaštite potrošača –  rasprava s temama o obvezama JLPS iz zakona, mogućnost udruga kod preuzimanja obveza, važnost Savjetodavnih tijela i povećanje njihove efikasnosti, socijalno uključivanje društva u tijela. </a:t>
            </a:r>
          </a:p>
          <a:p>
            <a:pPr rtl="0"/>
            <a:r>
              <a:rPr lang="hr-HR" dirty="0">
                <a:latin typeface="Calibri" panose="020F0502020204030204" pitchFamily="34" charset="0"/>
              </a:rPr>
              <a:t>Pružatelji javnih usluga u sustavu zaštite potrošača – primjena zakonskih odredbi, razmjena iskustava između pružatelja javnih usluga i nadležnih institucija (HERA, HAKOM i sl.) efikasnost Povjerenstava za reklamacije, suradnja s JLS u kreiranju propisa na lokalnoj razini. Važnost Povjerenstava za reklamacije i povećanje efikasnosti rada s uključivanjem socijalne komponente.</a:t>
            </a:r>
          </a:p>
          <a:p>
            <a:pPr rtl="0"/>
            <a:r>
              <a:rPr lang="hr-HR" dirty="0">
                <a:latin typeface="Calibri" panose="020F0502020204030204" pitchFamily="34" charset="0"/>
              </a:rPr>
              <a:t>Regulatorna tijela – suradnja s udrugama, utjecaj na davatelje javnih usluga koji su u njihovoj nadležnosti</a:t>
            </a:r>
          </a:p>
          <a:p>
            <a:pPr rtl="0"/>
            <a:endParaRPr lang="hr-HR" dirty="0">
              <a:latin typeface="Calibri" panose="020F0502020204030204" pitchFamily="34" charset="0"/>
            </a:endParaRPr>
          </a:p>
          <a:p>
            <a:pPr rtl="0"/>
            <a:endParaRPr lang="hr-HR" dirty="0">
              <a:latin typeface="Calibri" panose="020F0502020204030204" pitchFamily="34" charset="0"/>
            </a:endParaRPr>
          </a:p>
        </p:txBody>
      </p:sp>
    </p:spTree>
    <p:extLst>
      <p:ext uri="{BB962C8B-B14F-4D97-AF65-F5344CB8AC3E}">
        <p14:creationId xmlns:p14="http://schemas.microsoft.com/office/powerpoint/2010/main" val="1152966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54000">
              <a:srgbClr val="FFF9E5"/>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Naslov 2"/>
          <p:cNvSpPr>
            <a:spLocks noGrp="1"/>
          </p:cNvSpPr>
          <p:nvPr>
            <p:ph type="title"/>
          </p:nvPr>
        </p:nvSpPr>
        <p:spPr>
          <a:xfrm>
            <a:off x="1108511" y="804520"/>
            <a:ext cx="9600774" cy="1049235"/>
          </a:xfrm>
        </p:spPr>
        <p:txBody>
          <a:bodyPr rtlCol="0">
            <a:normAutofit fontScale="90000"/>
          </a:bodyPr>
          <a:lstStyle/>
          <a:p>
            <a:pPr algn="ctr" rtl="0"/>
            <a:r>
              <a:rPr lang="hr-HR" dirty="0">
                <a:latin typeface="Bell MT" panose="02020503060305020303" pitchFamily="18" charset="0"/>
              </a:rPr>
              <a:t>Zašto su zakoni i propisi važni za potrošače –</a:t>
            </a:r>
            <a:br>
              <a:rPr lang="hr-HR" dirty="0">
                <a:latin typeface="Bell MT" panose="02020503060305020303" pitchFamily="18" charset="0"/>
              </a:rPr>
            </a:br>
            <a:r>
              <a:rPr lang="hr-HR" sz="2400" dirty="0">
                <a:latin typeface="Bell MT" panose="02020503060305020303" pitchFamily="18" charset="0"/>
              </a:rPr>
              <a:t>zakon o zaštiti potrošača</a:t>
            </a:r>
          </a:p>
        </p:txBody>
      </p:sp>
      <p:sp>
        <p:nvSpPr>
          <p:cNvPr id="2" name="Rezervirano mjesto za sadržaj 1"/>
          <p:cNvSpPr>
            <a:spLocks noGrp="1"/>
          </p:cNvSpPr>
          <p:nvPr>
            <p:ph idx="1"/>
          </p:nvPr>
        </p:nvSpPr>
        <p:spPr>
          <a:xfrm>
            <a:off x="765820" y="2015733"/>
            <a:ext cx="10286156" cy="4037747"/>
          </a:xfrm>
        </p:spPr>
        <p:txBody>
          <a:bodyPr rtlCol="0">
            <a:normAutofit lnSpcReduction="10000"/>
          </a:bodyPr>
          <a:lstStyle/>
          <a:p>
            <a:pPr rtl="0"/>
            <a:r>
              <a:rPr lang="hr-HR" dirty="0">
                <a:latin typeface="Calibri" panose="020F0502020204030204" pitchFamily="34" charset="0"/>
              </a:rPr>
              <a:t>Zakon o zaštiti potrošača štiti nas tako da osigurava da javne usluge, poput vode, struje, otpada, dimnjačarskih usluga i drugih, budu pošteno i kvalitetno pružene.</a:t>
            </a:r>
          </a:p>
          <a:p>
            <a:pPr rtl="0"/>
            <a:r>
              <a:rPr lang="hr-HR" dirty="0">
                <a:latin typeface="Calibri" panose="020F0502020204030204" pitchFamily="34" charset="0"/>
              </a:rPr>
              <a:t>Pomaže nam da znamo svoja prava, sprječava nepoštene uvjete korištenja i daje nam pravo na pritužbu ako usluga nije na zadovoljavajućoj razini. </a:t>
            </a:r>
          </a:p>
          <a:p>
            <a:pPr rtl="0"/>
            <a:r>
              <a:rPr lang="hr-HR" dirty="0">
                <a:latin typeface="Calibri" panose="020F0502020204030204" pitchFamily="34" charset="0"/>
              </a:rPr>
              <a:t>Lokalni propisi su važni za potrošače jer izravno utječu na usluge koje koristimo svaki dan, poput održavanja čistoće, upravljanja otpadom ili dimnjačarskih usluga. Ovi propisi određuju pravila koja osiguravaju da te usluge budu sigurne, pouzdane i dostupne svim građanima. </a:t>
            </a:r>
          </a:p>
          <a:p>
            <a:pPr rtl="0"/>
            <a:r>
              <a:rPr lang="hr-HR" dirty="0">
                <a:latin typeface="Calibri" panose="020F0502020204030204" pitchFamily="34" charset="0"/>
              </a:rPr>
              <a:t>Ukratko, zakoni štite potrošače od loše kvalitete usluga, previsokih cijena i nepravednih praksi pružatelja javnih usluga dok lokalni propisi pomažu održavati red i kvalitetu života u našim zajednicama.</a:t>
            </a:r>
          </a:p>
        </p:txBody>
      </p:sp>
    </p:spTree>
    <p:extLst>
      <p:ext uri="{BB962C8B-B14F-4D97-AF65-F5344CB8AC3E}">
        <p14:creationId xmlns:p14="http://schemas.microsoft.com/office/powerpoint/2010/main" val="1255868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65000">
              <a:srgbClr val="FFF9E5"/>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Naslov 2"/>
          <p:cNvSpPr>
            <a:spLocks noGrp="1"/>
          </p:cNvSpPr>
          <p:nvPr>
            <p:ph type="title"/>
          </p:nvPr>
        </p:nvSpPr>
        <p:spPr>
          <a:xfrm>
            <a:off x="837828" y="752974"/>
            <a:ext cx="9600774" cy="1049235"/>
          </a:xfrm>
        </p:spPr>
        <p:txBody>
          <a:bodyPr rtlCol="0"/>
          <a:lstStyle/>
          <a:p>
            <a:pPr rtl="0"/>
            <a:r>
              <a:rPr lang="hr-HR" dirty="0">
                <a:latin typeface="Bell MT" panose="02020503060305020303" pitchFamily="18" charset="0"/>
              </a:rPr>
              <a:t>KAKO SE DONOSE ZAKONI I PROPISI</a:t>
            </a:r>
          </a:p>
        </p:txBody>
      </p:sp>
      <p:sp>
        <p:nvSpPr>
          <p:cNvPr id="2" name="Rezervirano mjesto za sadržaj 1"/>
          <p:cNvSpPr>
            <a:spLocks noGrp="1"/>
          </p:cNvSpPr>
          <p:nvPr>
            <p:ph idx="1"/>
          </p:nvPr>
        </p:nvSpPr>
        <p:spPr/>
        <p:txBody>
          <a:bodyPr rtlCol="0"/>
          <a:lstStyle/>
          <a:p>
            <a:pPr rtl="0"/>
            <a:r>
              <a:rPr lang="hr-HR" dirty="0">
                <a:latin typeface="Calibri" panose="020F0502020204030204" pitchFamily="34" charset="0"/>
              </a:rPr>
              <a:t>zakoni na nacionalnoj razini prolaze kroz faze prijedloga, rasprave, e-savjetovanja, usvajanja u saboru, itd.</a:t>
            </a:r>
          </a:p>
          <a:p>
            <a:pPr marL="0" indent="0" rtl="0">
              <a:buNone/>
            </a:pPr>
            <a:endParaRPr lang="hr-HR" dirty="0">
              <a:latin typeface="Calibri" panose="020F0502020204030204" pitchFamily="34" charset="0"/>
            </a:endParaRPr>
          </a:p>
          <a:p>
            <a:pPr rtl="0"/>
            <a:r>
              <a:rPr lang="hr-HR" dirty="0">
                <a:latin typeface="Calibri" panose="020F0502020204030204" pitchFamily="34" charset="0"/>
              </a:rPr>
              <a:t>Na lokalnoj razini je slično: priprema prijedloga odluke koji mora biti usklađen s nacionalnim propisima, savjetovanje s javnošću  „e-savjetovanje”, rasprava i usvajanje odluke na općinskom/gradskom vijeću, primjena donesene odluke</a:t>
            </a:r>
          </a:p>
        </p:txBody>
      </p:sp>
      <p:sp>
        <p:nvSpPr>
          <p:cNvPr id="4" name="Rezervirano mjesto za tekst 7"/>
          <p:cNvSpPr txBox="1">
            <a:spLocks/>
          </p:cNvSpPr>
          <p:nvPr/>
        </p:nvSpPr>
        <p:spPr>
          <a:xfrm>
            <a:off x="1539575" y="5715000"/>
            <a:ext cx="9126838" cy="533400"/>
          </a:xfrm>
          <a:prstGeom prst="rect">
            <a:avLst/>
          </a:prstGeom>
        </p:spPr>
        <p:txBody>
          <a:bodyPr rtlCol="0" anchor="b">
            <a:normAutofit/>
          </a:bodyPr>
          <a:lstStyle>
            <a:lvl1pPr marL="0" indent="0" algn="l" defTabSz="914400" rtl="0" eaLnBrk="1" latinLnBrk="0" hangingPunct="1">
              <a:lnSpc>
                <a:spcPct val="90000"/>
              </a:lnSpc>
              <a:spcBef>
                <a:spcPts val="1800"/>
              </a:spcBef>
              <a:buClr>
                <a:schemeClr val="tx1"/>
              </a:buClr>
              <a:buSzPct val="80000"/>
              <a:buFont typeface="Wingdings" pitchFamily="2" charset="2"/>
              <a:buNone/>
              <a:defRPr sz="1800" kern="1200">
                <a:solidFill>
                  <a:schemeClr val="tx1"/>
                </a:solidFill>
                <a:latin typeface="+mn-lt"/>
                <a:ea typeface="+mn-ea"/>
                <a:cs typeface="+mn-cs"/>
              </a:defRPr>
            </a:lvl1pPr>
            <a:lvl2pPr marL="320040" indent="0" algn="l" defTabSz="914400" rtl="0" eaLnBrk="1" latinLnBrk="0" hangingPunct="1">
              <a:lnSpc>
                <a:spcPct val="90000"/>
              </a:lnSpc>
              <a:spcBef>
                <a:spcPts val="1000"/>
              </a:spcBef>
              <a:buClr>
                <a:schemeClr val="tx1"/>
              </a:buClr>
              <a:buSzPct val="100000"/>
              <a:buFont typeface="Arial" pitchFamily="34" charset="0"/>
              <a:buNone/>
              <a:defRPr sz="2000" kern="1200">
                <a:solidFill>
                  <a:schemeClr val="tx1"/>
                </a:solidFill>
                <a:latin typeface="+mn-lt"/>
                <a:ea typeface="+mn-ea"/>
                <a:cs typeface="+mn-cs"/>
              </a:defRPr>
            </a:lvl2pPr>
            <a:lvl3pPr marL="594360" indent="0" algn="l" defTabSz="914400" rtl="0" eaLnBrk="1" latinLnBrk="0" hangingPunct="1">
              <a:lnSpc>
                <a:spcPct val="90000"/>
              </a:lnSpc>
              <a:spcBef>
                <a:spcPts val="800"/>
              </a:spcBef>
              <a:buClr>
                <a:schemeClr val="tx1"/>
              </a:buClr>
              <a:buSzPct val="80000"/>
              <a:buFont typeface="Wingdings" pitchFamily="2" charset="2"/>
              <a:buNone/>
              <a:defRPr sz="1800" kern="1200">
                <a:solidFill>
                  <a:schemeClr val="tx1"/>
                </a:solidFill>
                <a:latin typeface="+mn-lt"/>
                <a:ea typeface="+mn-ea"/>
                <a:cs typeface="+mn-cs"/>
              </a:defRPr>
            </a:lvl3pPr>
            <a:lvl4pPr marL="868680" indent="0" algn="l" defTabSz="914400" rtl="0" eaLnBrk="1" latinLnBrk="0" hangingPunct="1">
              <a:lnSpc>
                <a:spcPct val="90000"/>
              </a:lnSpc>
              <a:spcBef>
                <a:spcPts val="800"/>
              </a:spcBef>
              <a:buClr>
                <a:schemeClr val="tx1"/>
              </a:buClr>
              <a:buSzPct val="100000"/>
              <a:buFont typeface="Arial" pitchFamily="34" charset="0"/>
              <a:buNone/>
              <a:defRPr sz="1600" kern="1200">
                <a:solidFill>
                  <a:schemeClr val="tx1"/>
                </a:solidFill>
                <a:latin typeface="+mn-lt"/>
                <a:ea typeface="+mn-ea"/>
                <a:cs typeface="+mn-cs"/>
              </a:defRPr>
            </a:lvl4pPr>
            <a:lvl5pPr marL="1097280" indent="0" algn="l" defTabSz="914400" rtl="0" eaLnBrk="1" latinLnBrk="0" hangingPunct="1">
              <a:lnSpc>
                <a:spcPct val="90000"/>
              </a:lnSpc>
              <a:spcBef>
                <a:spcPts val="800"/>
              </a:spcBef>
              <a:buClr>
                <a:schemeClr val="tx1"/>
              </a:buClr>
              <a:buSzPct val="80000"/>
              <a:buFont typeface="Wingdings" pitchFamily="2" charset="2"/>
              <a:buNone/>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9pPr>
          </a:lstStyle>
          <a:p>
            <a:pPr rtl="0"/>
            <a:endParaRPr lang="hr-HR" sz="1600" dirty="0">
              <a:latin typeface="Calibri" panose="020F0502020204030204" pitchFamily="34" charset="0"/>
            </a:endParaRPr>
          </a:p>
        </p:txBody>
      </p:sp>
    </p:spTree>
    <p:extLst>
      <p:ext uri="{BB962C8B-B14F-4D97-AF65-F5344CB8AC3E}">
        <p14:creationId xmlns:p14="http://schemas.microsoft.com/office/powerpoint/2010/main" val="3224243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69000">
              <a:srgbClr val="FFF9E5"/>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Naslov 2"/>
          <p:cNvSpPr>
            <a:spLocks noGrp="1"/>
          </p:cNvSpPr>
          <p:nvPr>
            <p:ph type="title"/>
          </p:nvPr>
        </p:nvSpPr>
        <p:spPr>
          <a:xfrm>
            <a:off x="549796" y="804520"/>
            <a:ext cx="9600774" cy="1049235"/>
          </a:xfrm>
        </p:spPr>
        <p:txBody>
          <a:bodyPr rtlCol="0"/>
          <a:lstStyle/>
          <a:p>
            <a:pPr rtl="0"/>
            <a:r>
              <a:rPr lang="hr-HR" dirty="0">
                <a:latin typeface="Bell MT" panose="02020503060305020303" pitchFamily="18" charset="0"/>
              </a:rPr>
              <a:t>Uključivanje – „E savjetovanje”</a:t>
            </a:r>
          </a:p>
        </p:txBody>
      </p:sp>
      <p:sp>
        <p:nvSpPr>
          <p:cNvPr id="2" name="Rezervirano mjesto za sadržaj 1"/>
          <p:cNvSpPr>
            <a:spLocks noGrp="1"/>
          </p:cNvSpPr>
          <p:nvPr>
            <p:ph idx="1"/>
          </p:nvPr>
        </p:nvSpPr>
        <p:spPr>
          <a:xfrm>
            <a:off x="261764" y="2015733"/>
            <a:ext cx="11521280" cy="4037747"/>
          </a:xfrm>
        </p:spPr>
        <p:txBody>
          <a:bodyPr rtlCol="0">
            <a:normAutofit/>
          </a:bodyPr>
          <a:lstStyle/>
          <a:p>
            <a:pPr rtl="0"/>
            <a:r>
              <a:rPr lang="hr-HR" dirty="0">
                <a:latin typeface="Calibri" panose="020F0502020204030204" pitchFamily="34" charset="0"/>
              </a:rPr>
              <a:t>e-Savjetovanje alat koji omogućuje građanima i organizacijama da daju svoje mišljenje o prijedlozima zakona i propisa. </a:t>
            </a:r>
          </a:p>
          <a:p>
            <a:pPr rtl="0"/>
            <a:r>
              <a:rPr lang="hr-HR" dirty="0">
                <a:latin typeface="Calibri" panose="020F0502020204030204" pitchFamily="34" charset="0"/>
              </a:rPr>
              <a:t>e-savjetovanja obavezno prethode usvajanju akata, čime se osigurava transparentnost i participacija javnosti. Provodi se prije nego akt bude predložen općinskom/gradskom vijeću na usvajanje. To je prilika da izrazite svoje mišljenje/primjedbe na predloženo </a:t>
            </a:r>
          </a:p>
          <a:p>
            <a:pPr rtl="0"/>
            <a:r>
              <a:rPr lang="hr-HR" dirty="0">
                <a:latin typeface="Calibri" panose="020F0502020204030204" pitchFamily="34" charset="0"/>
              </a:rPr>
              <a:t>obavezno je za sve akte koji utječu na kvalitetu života mještana u zajednici (odluke koje reguliraju način obavljanja komunalnih djelatnosti, odluke koje određuju davanja u općinski/gradski proračun, raspolaganje općinskim/gradskim financijskim sredstvima i sl.)</a:t>
            </a:r>
          </a:p>
          <a:p>
            <a:pPr rtl="0"/>
            <a:r>
              <a:rPr lang="hr-HR" dirty="0">
                <a:latin typeface="Calibri" panose="020F0502020204030204" pitchFamily="34" charset="0"/>
              </a:rPr>
              <a:t>Uključivanje putem web stranica općine/grada ili neke druge platforme </a:t>
            </a:r>
          </a:p>
          <a:p>
            <a:pPr rtl="0"/>
            <a:endParaRPr lang="hr-HR" dirty="0">
              <a:latin typeface="Calibri" panose="020F0502020204030204" pitchFamily="34" charset="0"/>
            </a:endParaRPr>
          </a:p>
          <a:p>
            <a:pPr marL="457063" lvl="1" indent="0" rtl="0">
              <a:buNone/>
            </a:pPr>
            <a:endParaRPr lang="hr-HR" dirty="0">
              <a:latin typeface="Calibri" panose="020F0502020204030204" pitchFamily="34" charset="0"/>
            </a:endParaRPr>
          </a:p>
        </p:txBody>
      </p:sp>
    </p:spTree>
    <p:extLst>
      <p:ext uri="{BB962C8B-B14F-4D97-AF65-F5344CB8AC3E}">
        <p14:creationId xmlns:p14="http://schemas.microsoft.com/office/powerpoint/2010/main" val="3519010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59000">
              <a:srgbClr val="FFF9E5"/>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Naslov 2"/>
          <p:cNvSpPr>
            <a:spLocks noGrp="1"/>
          </p:cNvSpPr>
          <p:nvPr>
            <p:ph type="title"/>
          </p:nvPr>
        </p:nvSpPr>
        <p:spPr>
          <a:xfrm>
            <a:off x="837828" y="804520"/>
            <a:ext cx="9600774" cy="1049235"/>
          </a:xfrm>
        </p:spPr>
        <p:txBody>
          <a:bodyPr rtlCol="0"/>
          <a:lstStyle/>
          <a:p>
            <a:pPr rtl="0"/>
            <a:r>
              <a:rPr lang="hr-HR" dirty="0">
                <a:latin typeface="Bell MT" panose="02020503060305020303" pitchFamily="18" charset="0"/>
              </a:rPr>
              <a:t>Kako još mogu sudjelovati</a:t>
            </a:r>
          </a:p>
        </p:txBody>
      </p:sp>
      <p:sp>
        <p:nvSpPr>
          <p:cNvPr id="2" name="Rezervirano mjesto za sadržaj 1"/>
          <p:cNvSpPr>
            <a:spLocks noGrp="1"/>
          </p:cNvSpPr>
          <p:nvPr>
            <p:ph idx="1"/>
          </p:nvPr>
        </p:nvSpPr>
        <p:spPr>
          <a:xfrm>
            <a:off x="693812" y="1853755"/>
            <a:ext cx="10358164" cy="4509611"/>
          </a:xfrm>
        </p:spPr>
        <p:txBody>
          <a:bodyPr rtlCol="0">
            <a:normAutofit fontScale="92500" lnSpcReduction="20000"/>
          </a:bodyPr>
          <a:lstStyle/>
          <a:p>
            <a:pPr rtl="0"/>
            <a:r>
              <a:rPr lang="hr-HR" b="1" dirty="0">
                <a:latin typeface="Calibri" panose="020F0502020204030204" pitchFamily="34" charset="0"/>
              </a:rPr>
              <a:t>Sudjelovanje u radu udruge za zaštitu potrošača </a:t>
            </a:r>
            <a:r>
              <a:rPr lang="hr-HR" dirty="0">
                <a:latin typeface="Calibri" panose="020F0502020204030204" pitchFamily="34" charset="0"/>
              </a:rPr>
              <a:t>– udruge imenuju svoje članove u Savjetodavna tijela kod JLS koja raspravljaju o javnim uslugama (kod nas najčešće odvoz komunalnog otpada, dimnjačarske usluge, u gradovima naplata parkiranja)</a:t>
            </a:r>
          </a:p>
          <a:p>
            <a:pPr rtl="0"/>
            <a:r>
              <a:rPr lang="hr-HR" b="1" dirty="0">
                <a:latin typeface="Calibri" panose="020F0502020204030204" pitchFamily="34" charset="0"/>
              </a:rPr>
              <a:t>Sudjelovanje u radnim grupama i odborima </a:t>
            </a:r>
            <a:r>
              <a:rPr lang="hr-HR" dirty="0">
                <a:latin typeface="Calibri" panose="020F0502020204030204" pitchFamily="34" charset="0"/>
              </a:rPr>
              <a:t>– lokalne vlasti često formiraju radne grupe ili odbore za specifična područja, gdje potrošači mogu sudjelovati kao predstavnici udruga ili stručnjaci iz određenih područja. Primjerice socijalno vijeće ili komunalni odbor su dobro mjesto za poticanje zaštite prava potrošača</a:t>
            </a:r>
          </a:p>
          <a:p>
            <a:pPr rtl="0"/>
            <a:r>
              <a:rPr lang="hr-HR" b="1" dirty="0">
                <a:latin typeface="Calibri" panose="020F0502020204030204" pitchFamily="34" charset="0"/>
              </a:rPr>
              <a:t>Sudjelovanje u javnim raspravama i tribinama </a:t>
            </a:r>
            <a:r>
              <a:rPr lang="hr-HR" dirty="0">
                <a:latin typeface="Calibri" panose="020F0502020204030204" pitchFamily="34" charset="0"/>
              </a:rPr>
              <a:t>- Osim e-savjetovanja, tijela državne ili lokalne vlasti često organiziraju javne rasprave ili tribine gdje građani mogu osobno sudjelovati, postavljati pitanja i davati prijedloge u vezi s novim propisima. Potrošači mogu sudjelovati na lokalnim tribinama o promjenama u tarifama javnih usluga ili kvaliteti usluga koje pruža javna uprava.</a:t>
            </a:r>
          </a:p>
          <a:p>
            <a:pPr rtl="0"/>
            <a:r>
              <a:rPr lang="hr-HR" b="1" dirty="0">
                <a:latin typeface="Calibri" panose="020F0502020204030204" pitchFamily="34" charset="0"/>
              </a:rPr>
              <a:t>Malo manje popularni načini sudjelovanja</a:t>
            </a:r>
            <a:r>
              <a:rPr lang="hr-HR" dirty="0">
                <a:latin typeface="Calibri" panose="020F0502020204030204" pitchFamily="34" charset="0"/>
              </a:rPr>
              <a:t>: pisanje peticija, suradnja s medijima (pritisak na vlast), sudjelovanje u političkim procesima (teže provedivo na lokalnoj razini ako prijedlozi dolaze od oporbenih stranaka), korištenje društvenih mreža za ostvarivanje pritiska na vlast</a:t>
            </a:r>
          </a:p>
        </p:txBody>
      </p:sp>
    </p:spTree>
    <p:extLst>
      <p:ext uri="{BB962C8B-B14F-4D97-AF65-F5344CB8AC3E}">
        <p14:creationId xmlns:p14="http://schemas.microsoft.com/office/powerpoint/2010/main" val="515381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58000">
              <a:srgbClr val="FFF9E5"/>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Naslov 2"/>
          <p:cNvSpPr>
            <a:spLocks noGrp="1"/>
          </p:cNvSpPr>
          <p:nvPr>
            <p:ph type="title"/>
          </p:nvPr>
        </p:nvSpPr>
        <p:spPr>
          <a:xfrm>
            <a:off x="405780" y="692696"/>
            <a:ext cx="9600774" cy="1049235"/>
          </a:xfrm>
        </p:spPr>
        <p:txBody>
          <a:bodyPr rtlCol="0"/>
          <a:lstStyle/>
          <a:p>
            <a:pPr rtl="0"/>
            <a:r>
              <a:rPr lang="hr-HR" dirty="0">
                <a:latin typeface="Bell MT" panose="02020503060305020303" pitchFamily="18" charset="0"/>
              </a:rPr>
              <a:t>Uloga savjetodavnog tijela kod </a:t>
            </a:r>
            <a:r>
              <a:rPr lang="hr-HR" dirty="0" err="1">
                <a:latin typeface="Bell MT" panose="02020503060305020303" pitchFamily="18" charset="0"/>
              </a:rPr>
              <a:t>jls</a:t>
            </a:r>
            <a:endParaRPr lang="hr-HR" dirty="0">
              <a:latin typeface="Bell MT" panose="02020503060305020303" pitchFamily="18" charset="0"/>
            </a:endParaRPr>
          </a:p>
        </p:txBody>
      </p:sp>
      <p:sp>
        <p:nvSpPr>
          <p:cNvPr id="2" name="Rezervirano mjesto za sadržaj 1"/>
          <p:cNvSpPr>
            <a:spLocks noGrp="1"/>
          </p:cNvSpPr>
          <p:nvPr>
            <p:ph idx="1"/>
          </p:nvPr>
        </p:nvSpPr>
        <p:spPr>
          <a:xfrm>
            <a:off x="189756" y="1853755"/>
            <a:ext cx="11593288" cy="4599581"/>
          </a:xfrm>
        </p:spPr>
        <p:txBody>
          <a:bodyPr rtlCol="0">
            <a:normAutofit fontScale="92500"/>
          </a:bodyPr>
          <a:lstStyle/>
          <a:p>
            <a:pPr rtl="0"/>
            <a:r>
              <a:rPr lang="hr-HR" dirty="0">
                <a:latin typeface="Calibri" panose="020F0502020204030204" pitchFamily="34" charset="0"/>
              </a:rPr>
              <a:t>Zakon o zaštiti potrošača čl. 26 propisuje obvezu osnivanja Savjetodavnog tijela u Jedinicama lokalne samouprave koje odlučuju o pravima i obvezama potrošača – korisnika javnih usluga iz članka 25. </a:t>
            </a:r>
            <a:r>
              <a:rPr lang="hr-HR" sz="1500" dirty="0">
                <a:latin typeface="Calibri" panose="020F0502020204030204" pitchFamily="34" charset="0"/>
              </a:rPr>
              <a:t>(distribucija električne energije, distribucija prirodnog plina, distribucija toplinske energije, elektroničke komunikacijske usluge, javna vodoopskrba i javna odvodnja, opskrba plinom u javnoj usluzi, obavljanje dimnjačarskih poslova, opskrba električnom energijom u univerzalnoj usluzi, poštanske usluge, prijevoz putnika u javnom prometu, sakupljanje komunalnog otpada, usluge parkiranja na uređenim javnim površinama i u javnim garažama</a:t>
            </a:r>
            <a:r>
              <a:rPr lang="hr-HR" dirty="0">
                <a:latin typeface="Calibri" panose="020F0502020204030204" pitchFamily="34" charset="0"/>
              </a:rPr>
              <a:t>)</a:t>
            </a:r>
          </a:p>
          <a:p>
            <a:pPr rtl="0"/>
            <a:r>
              <a:rPr lang="hr-HR" dirty="0">
                <a:latin typeface="Calibri" panose="020F0502020204030204" pitchFamily="34" charset="0"/>
              </a:rPr>
              <a:t>Zakon nalaže i osnivanje Povjerenstava za reklamacije kod trgovaca koji pružaju javne usluge iz članka 25. stavka u kojima isto mora sudjelovati član imenovan ispred udruge za zaštitu potrošača </a:t>
            </a:r>
            <a:r>
              <a:rPr lang="hr-HR" sz="1800" dirty="0">
                <a:latin typeface="Calibri" panose="020F0502020204030204" pitchFamily="34" charset="0"/>
              </a:rPr>
              <a:t>(</a:t>
            </a:r>
            <a:r>
              <a:rPr lang="hr-HR" sz="1500" dirty="0">
                <a:latin typeface="Calibri" panose="020F0502020204030204" pitchFamily="34" charset="0"/>
              </a:rPr>
              <a:t>i to je prilika za utjecanje na donošenje propisa</a:t>
            </a:r>
            <a:r>
              <a:rPr lang="hr-HR" sz="1800" dirty="0">
                <a:latin typeface="Calibri" panose="020F0502020204030204" pitchFamily="34" charset="0"/>
              </a:rPr>
              <a:t>)</a:t>
            </a:r>
          </a:p>
          <a:p>
            <a:pPr rtl="0"/>
            <a:r>
              <a:rPr lang="hr-HR" sz="1800" dirty="0">
                <a:latin typeface="Calibri" panose="020F0502020204030204" pitchFamily="34" charset="0"/>
              </a:rPr>
              <a:t>Funkcija tih tijela je da zastupa interese potrošača sukladno zakonima i propisima, da inicira teme za sjednice savjeta/povjerenstva koje su od interesa za potrošače, prati transparentnost donošenja odluka od interesa za potrošače vezano za javne usluge, da je uvažena primjena socijalne politike kod dostupnosti javne usluge</a:t>
            </a:r>
          </a:p>
          <a:p>
            <a:pPr rtl="0"/>
            <a:r>
              <a:rPr lang="hr-HR" sz="2200" dirty="0">
                <a:solidFill>
                  <a:srgbClr val="FF0000"/>
                </a:solidFill>
                <a:latin typeface="Calibri" panose="020F0502020204030204" pitchFamily="34" charset="0"/>
              </a:rPr>
              <a:t>Cijena javne usluge nije u nadležnosti za davanje mišljenja savjetodavnog tijela za zaštitu potrošača javnih usluga.</a:t>
            </a:r>
          </a:p>
          <a:p>
            <a:pPr rtl="0"/>
            <a:endParaRPr lang="hr-HR" sz="1800" dirty="0">
              <a:latin typeface="Calibri" panose="020F0502020204030204" pitchFamily="34" charset="0"/>
            </a:endParaRPr>
          </a:p>
          <a:p>
            <a:pPr rtl="0"/>
            <a:endParaRPr lang="hr-HR" sz="1800" dirty="0">
              <a:latin typeface="Calibri" panose="020F0502020204030204" pitchFamily="34" charset="0"/>
            </a:endParaRPr>
          </a:p>
          <a:p>
            <a:pPr rtl="0"/>
            <a:endParaRPr lang="hr-HR" sz="1800" dirty="0">
              <a:latin typeface="Calibri" panose="020F0502020204030204" pitchFamily="34" charset="0"/>
            </a:endParaRPr>
          </a:p>
          <a:p>
            <a:pPr rtl="0"/>
            <a:endParaRPr lang="hr-HR" sz="1800" dirty="0">
              <a:latin typeface="Calibri" panose="020F0502020204030204" pitchFamily="34" charset="0"/>
            </a:endParaRPr>
          </a:p>
          <a:p>
            <a:pPr rtl="0"/>
            <a:endParaRPr lang="hr-HR" dirty="0">
              <a:latin typeface="Calibri" panose="020F0502020204030204" pitchFamily="34" charset="0"/>
            </a:endParaRPr>
          </a:p>
          <a:p>
            <a:pPr rtl="0"/>
            <a:endParaRPr lang="hr-HR" dirty="0">
              <a:latin typeface="Calibri" panose="020F0502020204030204" pitchFamily="34" charset="0"/>
            </a:endParaRPr>
          </a:p>
        </p:txBody>
      </p:sp>
    </p:spTree>
    <p:extLst>
      <p:ext uri="{BB962C8B-B14F-4D97-AF65-F5344CB8AC3E}">
        <p14:creationId xmlns:p14="http://schemas.microsoft.com/office/powerpoint/2010/main" val="2819748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57000">
              <a:srgbClr val="FFF9E5"/>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Naslov 2"/>
          <p:cNvSpPr>
            <a:spLocks noGrp="1"/>
          </p:cNvSpPr>
          <p:nvPr>
            <p:ph type="title"/>
          </p:nvPr>
        </p:nvSpPr>
        <p:spPr/>
        <p:txBody>
          <a:bodyPr rtlCol="0"/>
          <a:lstStyle/>
          <a:p>
            <a:pPr rtl="0"/>
            <a:r>
              <a:rPr lang="hr-HR" dirty="0">
                <a:latin typeface="Bell MT" panose="02020503060305020303" pitchFamily="18" charset="0"/>
              </a:rPr>
              <a:t>Zašto je važno uključiti se </a:t>
            </a:r>
          </a:p>
        </p:txBody>
      </p:sp>
      <p:sp>
        <p:nvSpPr>
          <p:cNvPr id="2" name="Rezervirano mjesto za sadržaj 1"/>
          <p:cNvSpPr>
            <a:spLocks noGrp="1"/>
          </p:cNvSpPr>
          <p:nvPr>
            <p:ph idx="1"/>
          </p:nvPr>
        </p:nvSpPr>
        <p:spPr>
          <a:xfrm>
            <a:off x="981844" y="2420888"/>
            <a:ext cx="6120680" cy="3744416"/>
          </a:xfrm>
        </p:spPr>
        <p:txBody>
          <a:bodyPr rtlCol="0">
            <a:normAutofit/>
          </a:bodyPr>
          <a:lstStyle/>
          <a:p>
            <a:pPr rtl="0"/>
            <a:r>
              <a:rPr lang="hr-HR" dirty="0">
                <a:latin typeface="Calibri" panose="020F0502020204030204" pitchFamily="34" charset="0"/>
              </a:rPr>
              <a:t>Važno je uključiti se u donošenje lokalnih propisa jer tako možemo izravno utjecati na kvalitetu javnih usluga koje koristimo svakodnevno, osigurati poštene uvjete i poboljšati život u našoj zajednici za sve mještane.</a:t>
            </a:r>
          </a:p>
        </p:txBody>
      </p:sp>
      <p:pic>
        <p:nvPicPr>
          <p:cNvPr id="5" name="Slika 4">
            <a:extLst>
              <a:ext uri="{FF2B5EF4-FFF2-40B4-BE49-F238E27FC236}">
                <a16:creationId xmlns:a16="http://schemas.microsoft.com/office/drawing/2014/main" id="{ED0FBE69-E521-4EBB-AFA2-C8BD2E2B39E8}"/>
              </a:ext>
            </a:extLst>
          </p:cNvPr>
          <p:cNvPicPr>
            <a:picLocks noChangeAspect="1"/>
          </p:cNvPicPr>
          <p:nvPr/>
        </p:nvPicPr>
        <p:blipFill>
          <a:blip r:embed="rId3"/>
          <a:stretch>
            <a:fillRect/>
          </a:stretch>
        </p:blipFill>
        <p:spPr>
          <a:xfrm>
            <a:off x="6251589" y="1556792"/>
            <a:ext cx="6192688" cy="5112568"/>
          </a:xfrm>
          <a:prstGeom prst="rect">
            <a:avLst/>
          </a:prstGeom>
        </p:spPr>
      </p:pic>
    </p:spTree>
    <p:extLst>
      <p:ext uri="{BB962C8B-B14F-4D97-AF65-F5344CB8AC3E}">
        <p14:creationId xmlns:p14="http://schemas.microsoft.com/office/powerpoint/2010/main" val="2585531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alerija">
  <a:themeElements>
    <a:clrScheme name="Galerij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j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j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sustava Offic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sustava Offic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TM10001114[[fn=Galerija]]</Template>
  <TotalTime>197</TotalTime>
  <Words>1247</Words>
  <Application>Microsoft Office PowerPoint</Application>
  <PresentationFormat>Prilagođeno</PresentationFormat>
  <Paragraphs>69</Paragraphs>
  <Slides>11</Slides>
  <Notes>11</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11</vt:i4>
      </vt:variant>
    </vt:vector>
  </HeadingPairs>
  <TitlesOfParts>
    <vt:vector size="16" baseType="lpstr">
      <vt:lpstr>Arial</vt:lpstr>
      <vt:lpstr>Bell MT</vt:lpstr>
      <vt:lpstr>Calibri</vt:lpstr>
      <vt:lpstr>Gill Sans MT</vt:lpstr>
      <vt:lpstr>Galerija</vt:lpstr>
      <vt:lpstr>„utjecaj potrošača u postupku donošenja propisa i akata”   potrošačka piramida</vt:lpstr>
      <vt:lpstr>Ciljevi projekta  </vt:lpstr>
      <vt:lpstr>ELEMENTI PROVEDBE</vt:lpstr>
      <vt:lpstr>Zašto su zakoni i propisi važni za potrošače – zakon o zaštiti potrošača</vt:lpstr>
      <vt:lpstr>KAKO SE DONOSE ZAKONI I PROPISI</vt:lpstr>
      <vt:lpstr>Uključivanje – „E savjetovanje”</vt:lpstr>
      <vt:lpstr>Kako još mogu sudjelovati</vt:lpstr>
      <vt:lpstr>Uloga savjetodavnog tijela kod jls</vt:lpstr>
      <vt:lpstr>Zašto je važno uključiti se </vt:lpstr>
      <vt:lpstr>piramida</vt:lpstr>
      <vt:lpstr>Hvala na pažnji!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ROZP Selnica</dc:creator>
  <cp:lastModifiedBy>Razvojna organizacija zaštite potrošača</cp:lastModifiedBy>
  <cp:revision>4</cp:revision>
  <cp:lastPrinted>2024-10-14T13:20:20Z</cp:lastPrinted>
  <dcterms:created xsi:type="dcterms:W3CDTF">2024-10-10T18:10:29Z</dcterms:created>
  <dcterms:modified xsi:type="dcterms:W3CDTF">2024-10-14T13:20:24Z</dcterms:modified>
</cp:coreProperties>
</file>